
<file path=[Content_Types].xml><?xml version="1.0" encoding="utf-8"?>
<Types xmlns="http://schemas.openxmlformats.org/package/2006/content-types">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61" r:id="rId6"/>
    <p:sldId id="259" r:id="rId7"/>
    <p:sldId id="421" r:id="rId8"/>
    <p:sldId id="281" r:id="rId9"/>
    <p:sldId id="263" r:id="rId10"/>
    <p:sldId id="299" r:id="rId11"/>
    <p:sldId id="300" r:id="rId12"/>
    <p:sldId id="301" r:id="rId13"/>
    <p:sldId id="302" r:id="rId14"/>
    <p:sldId id="303" r:id="rId15"/>
    <p:sldId id="307" r:id="rId16"/>
    <p:sldId id="365" r:id="rId17"/>
    <p:sldId id="304" r:id="rId18"/>
    <p:sldId id="305" r:id="rId19"/>
    <p:sldId id="306" r:id="rId20"/>
    <p:sldId id="308" r:id="rId21"/>
    <p:sldId id="309" r:id="rId22"/>
    <p:sldId id="257" r:id="rId23"/>
    <p:sldId id="310" r:id="rId24"/>
    <p:sldId id="317" r:id="rId25"/>
    <p:sldId id="311" r:id="rId26"/>
    <p:sldId id="312" r:id="rId27"/>
    <p:sldId id="313" r:id="rId28"/>
    <p:sldId id="315" r:id="rId29"/>
    <p:sldId id="314" r:id="rId30"/>
    <p:sldId id="316" r:id="rId31"/>
    <p:sldId id="318" r:id="rId32"/>
    <p:sldId id="319" r:id="rId33"/>
    <p:sldId id="321" r:id="rId34"/>
    <p:sldId id="268" r:id="rId35"/>
    <p:sldId id="423" r:id="rId36"/>
    <p:sldId id="424" r:id="rId37"/>
    <p:sldId id="425" r:id="rId38"/>
    <p:sldId id="427" r:id="rId39"/>
    <p:sldId id="426" r:id="rId40"/>
    <p:sldId id="429" r:id="rId41"/>
    <p:sldId id="428" r:id="rId42"/>
    <p:sldId id="431" r:id="rId43"/>
    <p:sldId id="430" r:id="rId44"/>
    <p:sldId id="433" r:id="rId45"/>
    <p:sldId id="434" r:id="rId46"/>
    <p:sldId id="435" r:id="rId47"/>
    <p:sldId id="438" r:id="rId48"/>
    <p:sldId id="322" r:id="rId49"/>
    <p:sldId id="436" r:id="rId50"/>
    <p:sldId id="437" r:id="rId51"/>
    <p:sldId id="323" r:id="rId52"/>
    <p:sldId id="273" r:id="rId53"/>
    <p:sldId id="265" r:id="rId54"/>
  </p:sldIdLst>
  <p:sldSz cx="9144000" cy="5143500"/>
  <p:notesSz cx="6858000" cy="9144000"/>
  <p:embeddedFontLst>
    <p:embeddedFont>
      <p:font typeface="Work Sans"/>
      <p:regular r:id="rId58"/>
    </p:embeddedFont>
    <p:embeddedFont>
      <p:font typeface="Work Sans Light"/>
      <p:italic r:id="rId59"/>
    </p:embeddedFont>
    <p:embeddedFont>
      <p:font typeface="Franklin Gothic Demi" panose="020B0703020102020204" charset="0"/>
      <p:regular r:id="rId60"/>
      <p:italic r:id="rId61"/>
    </p:embeddedFont>
    <p:embeddedFont>
      <p:font typeface="Work Sans" charset="0"/>
      <p:regular r:id="rId62"/>
    </p:embeddedFont>
    <p:embeddedFont>
      <p:font typeface="Work Sans Medium"/>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font" Target="fonts/font9.fntdata"/><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3.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54"/>
        <p:cNvGrpSpPr/>
        <p:nvPr/>
      </p:nvGrpSpPr>
      <p:grpSpPr>
        <a:xfrm>
          <a:off x="0" y="0"/>
          <a:ext cx="0" cy="0"/>
          <a:chOff x="0" y="0"/>
          <a:chExt cx="0" cy="0"/>
        </a:xfrm>
      </p:grpSpPr>
      <p:sp>
        <p:nvSpPr>
          <p:cNvPr id="55" name="Google Shape;55;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c680f8dda3_0_8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680f8dda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c680f8dda3_0_8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680f8dda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c680f8dda3_0_8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680f8dda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c680f8dda3_0_8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680f8dda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35ed75ccf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c680f8dda3_0_8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680f8dda3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5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1"/>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
          <p:cNvSpPr txBox="1"/>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6"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4"/>
          <p:cNvSpPr txBox="1"/>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panose="020B0604020202020204"/>
              </a:rPr>
              <a:t>“</a:t>
            </a:r>
            <a:endParaRPr b="1" i="0">
              <a:ln>
                <a:noFill/>
              </a:ln>
              <a:solidFill>
                <a:srgbClr val="FFFFFF"/>
              </a:solidFill>
              <a:latin typeface="Arial" panose="020B0604020202020204"/>
            </a:endParaRPr>
          </a:p>
        </p:txBody>
      </p:sp>
      <p:sp>
        <p:nvSpPr>
          <p:cNvPr id="21" name="Google Shape;21;p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2"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txBox="1"/>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5" name="Google Shape;25;p5"/>
          <p:cNvSpPr txBox="1"/>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p:txBody>
      </p:sp>
      <p:sp>
        <p:nvSpPr>
          <p:cNvPr id="26" name="Google Shape;26;p5"/>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27"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6"/>
          <p:cNvSpPr txBox="1"/>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1" name="Google Shape;31;p6"/>
          <p:cNvSpPr txBox="1"/>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2" name="Google Shape;32;p6"/>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3"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7"/>
          <p:cNvSpPr txBox="1"/>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37" name="Google Shape;37;p7"/>
          <p:cNvSpPr txBox="1"/>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38" name="Google Shape;38;p7"/>
          <p:cNvSpPr txBox="1"/>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39" name="Google Shape;39;p7"/>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8"/>
          <p:cNvSpPr txBox="1"/>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 name="Google Shape;43;p8"/>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4" name="Shape 44"/>
        <p:cNvGrpSpPr/>
        <p:nvPr/>
      </p:nvGrpSpPr>
      <p:grpSpPr>
        <a:xfrm>
          <a:off x="0" y="0"/>
          <a:ext cx="0" cy="0"/>
          <a:chOff x="0" y="0"/>
          <a:chExt cx="0" cy="0"/>
        </a:xfrm>
      </p:grpSpPr>
      <p:sp>
        <p:nvSpPr>
          <p:cNvPr id="45" name="Google Shape;45;p9"/>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9"/>
          <p:cNvSpPr txBox="1"/>
          <p:nvPr>
            <p:ph type="body" idx="1"/>
          </p:nvPr>
        </p:nvSpPr>
        <p:spPr>
          <a:xfrm>
            <a:off x="840425" y="3949100"/>
            <a:ext cx="74631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Font typeface="Work Sans"/>
              <a:buNone/>
              <a:defRPr sz="1800" b="1">
                <a:latin typeface="Work Sans"/>
                <a:ea typeface="Work Sans"/>
                <a:cs typeface="Work Sans"/>
                <a:sym typeface="Work Sans"/>
              </a:defRPr>
            </a:lvl1pPr>
          </a:lstStyle>
          <a:p/>
        </p:txBody>
      </p:sp>
      <p:sp>
        <p:nvSpPr>
          <p:cNvPr id="47" name="Google Shape;47;p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0"/>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p:txBody>
      </p:sp>
      <p:sp>
        <p:nvSpPr>
          <p:cNvPr id="7" name="Google Shape;7;p1"/>
          <p:cNvSpPr txBox="1"/>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8" name="Google Shape;8;p1"/>
          <p:cNvSpPr txBox="1"/>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2.GIF"/></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7" name="Shape 57"/>
        <p:cNvGrpSpPr/>
        <p:nvPr/>
      </p:nvGrpSpPr>
      <p:grpSpPr>
        <a:xfrm>
          <a:off x="0" y="0"/>
          <a:ext cx="0" cy="0"/>
          <a:chOff x="0" y="0"/>
          <a:chExt cx="0" cy="0"/>
        </a:xfrm>
      </p:grpSpPr>
      <p:sp>
        <p:nvSpPr>
          <p:cNvPr id="58" name="Google Shape;58;p12"/>
          <p:cNvSpPr txBox="1"/>
          <p:nvPr>
            <p:ph type="ctrTitle"/>
          </p:nvPr>
        </p:nvSpPr>
        <p:spPr>
          <a:xfrm>
            <a:off x="755650" y="699770"/>
            <a:ext cx="4914265" cy="17227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latin typeface="Franklin Gothic Demi" panose="020B0703020102020204" charset="0"/>
                <a:cs typeface="Franklin Gothic Demi" panose="020B0703020102020204" charset="0"/>
              </a:rPr>
              <a:t>Chẩn đoán ung thư miệng</a:t>
            </a:r>
            <a:endParaRPr lang="en-US" altLang="en-GB">
              <a:latin typeface="Franklin Gothic Demi" panose="020B0703020102020204" charset="0"/>
              <a:cs typeface="Franklin Gothic Demi" panose="020B0703020102020204" charset="0"/>
            </a:endParaRPr>
          </a:p>
        </p:txBody>
      </p:sp>
      <p:grpSp>
        <p:nvGrpSpPr>
          <p:cNvPr id="59" name="Google Shape;59;p12"/>
          <p:cNvGrpSpPr/>
          <p:nvPr/>
        </p:nvGrpSpPr>
        <p:grpSpPr>
          <a:xfrm>
            <a:off x="7037705" y="699770"/>
            <a:ext cx="1177290" cy="1328420"/>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4356100" y="2571750"/>
            <a:ext cx="3561080" cy="1869440"/>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847725"/>
            <a:ext cx="6145530" cy="6261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IV. Phân cụm dữ liệu dựa trên lưới</a:t>
            </a:r>
            <a:endParaRPr lang="en-US" altLang="en-GB"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ext Box 2"/>
          <p:cNvSpPr txBox="1"/>
          <p:nvPr/>
        </p:nvSpPr>
        <p:spPr>
          <a:xfrm>
            <a:off x="869315" y="1924050"/>
            <a:ext cx="4243070" cy="1383665"/>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 Trong phân cụm dữ liệu dựa trên lưới, không gian đặc trưng được chia thành một số hữu hạn các ô hình chữ nhật hình thành lên lưới. Trên cấu trúc của lưới quá trình phân cụm được thực hiện. Quá trình đa phân tích thay đổi kích thước của ô hình chữ nhật có thể hình thành lên lưới.</a:t>
            </a:r>
            <a:endParaRPr lang="en-US">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5220335" y="2068195"/>
            <a:ext cx="3117850" cy="1927860"/>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683260" y="1131570"/>
            <a:ext cx="3301365" cy="924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5000"/>
              <a:t>Chương 2</a:t>
            </a:r>
            <a:endParaRPr lang="en-US" altLang="en-GB" sz="5000"/>
          </a:p>
        </p:txBody>
      </p:sp>
      <p:sp>
        <p:nvSpPr>
          <p:cNvPr id="367" name="Google Shape;367;p37"/>
          <p:cNvSpPr txBox="1"/>
          <p:nvPr>
            <p:ph type="subTitle" idx="1"/>
          </p:nvPr>
        </p:nvSpPr>
        <p:spPr>
          <a:xfrm>
            <a:off x="1403350" y="2499995"/>
            <a:ext cx="5116830" cy="1635125"/>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pPr>
            <a:r>
              <a:rPr lang="en-US" altLang="en-GB" sz="4000" i="1">
                <a:latin typeface="Times New Roman" panose="02020603050405020304" charset="0"/>
                <a:cs typeface="Times New Roman" panose="02020603050405020304" charset="0"/>
                <a:sym typeface="+mn-ea"/>
              </a:rPr>
              <a:t>Các thuật toán trong phân cụm dữ liệu</a:t>
            </a:r>
            <a:endParaRPr lang="en-US" altLang="en-GB" sz="4000" i="1">
              <a:latin typeface="Times New Roman" panose="02020603050405020304" charset="0"/>
              <a:cs typeface="Times New Roman" panose="02020603050405020304" charset="0"/>
              <a:sym typeface="+mn-ea"/>
            </a:endParaRPr>
          </a:p>
        </p:txBody>
      </p:sp>
      <p:sp>
        <p:nvSpPr>
          <p:cNvPr id="368" name="Google Shape;368;p3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altLang="en-GB" sz="9600" b="1">
                <a:solidFill>
                  <a:schemeClr val="dk1"/>
                </a:solidFill>
                <a:latin typeface="Work Sans"/>
                <a:ea typeface="Work Sans"/>
                <a:cs typeface="Work Sans"/>
                <a:sym typeface="Work Sans"/>
              </a:rPr>
              <a:t>3</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594360"/>
            <a:ext cx="6833235" cy="87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 Thuật toán phân cụm phân hoạch (Thuật toán K-means)</a:t>
            </a:r>
            <a:endParaRPr lang="en-US" altLang="en-GB" sz="2400">
              <a:latin typeface="Times New Roman" panose="02020603050405020304" charset="0"/>
              <a:cs typeface="Times New Roman" panose="02020603050405020304" charset="0"/>
            </a:endParaRPr>
          </a:p>
        </p:txBody>
      </p:sp>
      <p:grpSp>
        <p:nvGrpSpPr>
          <p:cNvPr id="138" name="Google Shape;138;p19"/>
          <p:cNvGrpSpPr/>
          <p:nvPr/>
        </p:nvGrpSpPr>
        <p:grpSpPr>
          <a:xfrm>
            <a:off x="8160385" y="471170"/>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827405" y="2067560"/>
            <a:ext cx="4243070" cy="737235"/>
          </a:xfrm>
          <a:prstGeom prst="rect">
            <a:avLst/>
          </a:prstGeom>
          <a:noFill/>
        </p:spPr>
        <p:txBody>
          <a:bodyPr wrap="square" rtlCol="0">
            <a:spAutoFit/>
          </a:bodyPr>
          <a:p>
            <a:pPr marL="285750" lvl="0" indent="-285750" algn="just">
              <a:buFont typeface="Wingdings" panose="05000000000000000000" charset="0"/>
              <a:buChar char="v"/>
            </a:pPr>
            <a:r>
              <a:rPr lang="vi-VN" dirty="0">
                <a:solidFill>
                  <a:prstClr val="black"/>
                </a:solidFill>
                <a:latin typeface="Times New Roman" panose="02020603050405020304" charset="0"/>
                <a:cs typeface="Times New Roman" panose="02020603050405020304" charset="0"/>
                <a:sym typeface="+mn-ea"/>
              </a:rPr>
              <a:t>Ý tưởng của thuật toán phân cụm </a:t>
            </a:r>
            <a:r>
              <a:rPr lang="en-US" dirty="0">
                <a:solidFill>
                  <a:prstClr val="black"/>
                </a:solidFill>
                <a:latin typeface="Times New Roman" panose="02020603050405020304" charset="0"/>
                <a:cs typeface="Times New Roman" panose="02020603050405020304" charset="0"/>
                <a:sym typeface="+mn-ea"/>
              </a:rPr>
              <a:t>K</a:t>
            </a:r>
            <a:r>
              <a:rPr lang="vi-VN" dirty="0">
                <a:solidFill>
                  <a:prstClr val="black"/>
                </a:solidFill>
                <a:latin typeface="Times New Roman" panose="02020603050405020304" charset="0"/>
                <a:cs typeface="Times New Roman" panose="02020603050405020304" charset="0"/>
                <a:sym typeface="+mn-ea"/>
              </a:rPr>
              <a:t>-</a:t>
            </a:r>
            <a:r>
              <a:rPr lang="en-US" dirty="0">
                <a:solidFill>
                  <a:prstClr val="black"/>
                </a:solidFill>
                <a:latin typeface="Times New Roman" panose="02020603050405020304" charset="0"/>
                <a:cs typeface="Times New Roman" panose="02020603050405020304" charset="0"/>
                <a:sym typeface="+mn-ea"/>
              </a:rPr>
              <a:t>M</a:t>
            </a:r>
            <a:r>
              <a:rPr lang="vi-VN" dirty="0">
                <a:solidFill>
                  <a:prstClr val="black"/>
                </a:solidFill>
                <a:latin typeface="Times New Roman" panose="02020603050405020304" charset="0"/>
                <a:cs typeface="Times New Roman" panose="02020603050405020304" charset="0"/>
                <a:sym typeface="+mn-ea"/>
              </a:rPr>
              <a:t>eans là phân chia 1 bộ dữ liệu thành các cụm khác nhau</a:t>
            </a:r>
            <a:r>
              <a:rPr lang="en-US" dirty="0">
                <a:solidFill>
                  <a:prstClr val="black"/>
                </a:solidFill>
                <a:latin typeface="Times New Roman" panose="02020603050405020304" charset="0"/>
                <a:cs typeface="Times New Roman" panose="02020603050405020304" charset="0"/>
                <a:sym typeface="+mn-ea"/>
              </a:rPr>
              <a:t>, </a:t>
            </a:r>
            <a:r>
              <a:rPr lang="vi-VN" dirty="0">
                <a:solidFill>
                  <a:prstClr val="black"/>
                </a:solidFill>
                <a:latin typeface="Times New Roman" panose="02020603050405020304" charset="0"/>
                <a:cs typeface="Times New Roman" panose="02020603050405020304" charset="0"/>
                <a:sym typeface="+mn-ea"/>
              </a:rPr>
              <a:t>mỗi cụm dữ liệu được đặc trưng bởi một tâm (centroid). </a:t>
            </a:r>
            <a:endParaRPr lang="vi-VN" i="1" dirty="0">
              <a:solidFill>
                <a:prstClr val="black"/>
              </a:solidFill>
              <a:latin typeface="Times New Roman" panose="02020603050405020304" charset="0"/>
              <a:ea typeface="Times New Roman" panose="02020603050405020304"/>
              <a:cs typeface="Times New Roman" panose="02020603050405020304" charset="0"/>
              <a:sym typeface="+mn-ea"/>
            </a:endParaRPr>
          </a:p>
        </p:txBody>
      </p:sp>
      <p:pic>
        <p:nvPicPr>
          <p:cNvPr id="232" name="Google Shape;232;p29"/>
          <p:cNvPicPr preferRelativeResize="0"/>
          <p:nvPr/>
        </p:nvPicPr>
        <p:blipFill rotWithShape="1">
          <a:blip r:embed="rId1"/>
          <a:srcRect/>
          <a:stretch>
            <a:fillRect/>
          </a:stretch>
        </p:blipFill>
        <p:spPr>
          <a:xfrm>
            <a:off x="5220335" y="1591310"/>
            <a:ext cx="2902585" cy="2712085"/>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grpSp>
        <p:nvGrpSpPr>
          <p:cNvPr id="138" name="Google Shape;138;p19"/>
          <p:cNvGrpSpPr/>
          <p:nvPr/>
        </p:nvGrpSpPr>
        <p:grpSpPr>
          <a:xfrm>
            <a:off x="8016240" y="687070"/>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755650" y="1851660"/>
            <a:ext cx="3780155" cy="1814830"/>
          </a:xfrm>
          <a:prstGeom prst="rect">
            <a:avLst/>
          </a:prstGeom>
          <a:noFill/>
        </p:spPr>
        <p:txBody>
          <a:bodyPr wrap="square" rtlCol="0">
            <a:spAutoFit/>
          </a:bodyPr>
          <a:p>
            <a:pPr marL="285750" lvl="1" indent="-285750" algn="just">
              <a:buFont typeface="Wingdings" panose="05000000000000000000" charset="0"/>
              <a:buChar char="v"/>
            </a:pPr>
            <a:r>
              <a:rPr lang="en-US">
                <a:latin typeface="Times New Roman" panose="02020603050405020304"/>
                <a:ea typeface="Times New Roman" panose="02020603050405020304"/>
                <a:cs typeface="Times New Roman" panose="02020603050405020304"/>
                <a:sym typeface="Times New Roman" panose="02020603050405020304"/>
              </a:rPr>
              <a:t>Phương pháp Elbow &lt;Xác định K-number clustering&gt;</a:t>
            </a:r>
            <a:r>
              <a:rPr lang="en-US">
                <a:latin typeface="Times New Roman" panose="02020603050405020304" charset="0"/>
                <a:cs typeface="Times New Roman" panose="02020603050405020304" charset="0"/>
                <a:sym typeface="+mn-ea"/>
              </a:rPr>
              <a:t> </a:t>
            </a:r>
            <a:endParaRPr lang="en-US">
              <a:latin typeface="Times New Roman" panose="02020603050405020304" charset="0"/>
              <a:cs typeface="Times New Roman" panose="02020603050405020304" charset="0"/>
            </a:endParaRPr>
          </a:p>
          <a:p>
            <a:pPr marL="0" lvl="1" indent="0" algn="just">
              <a:buFont typeface="Wingdings" panose="05000000000000000000" charset="0"/>
              <a:buNone/>
            </a:pPr>
            <a:endParaRPr lang="en-US" dirty="0">
              <a:solidFill>
                <a:prstClr val="black"/>
              </a:solidFill>
              <a:latin typeface="Times New Roman" panose="02020603050405020304" charset="0"/>
              <a:cs typeface="Times New Roman" panose="02020603050405020304" charset="0"/>
              <a:sym typeface="+mn-ea"/>
            </a:endParaRPr>
          </a:p>
          <a:p>
            <a:pPr marL="0" lvl="1"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a:t>
            </a:r>
            <a:r>
              <a:rPr lang="vi-VN" dirty="0">
                <a:solidFill>
                  <a:prstClr val="black"/>
                </a:solidFill>
                <a:latin typeface="Times New Roman" panose="02020603050405020304" charset="0"/>
                <a:cs typeface="Times New Roman" panose="02020603050405020304" charset="0"/>
                <a:sym typeface="+mn-ea"/>
              </a:rPr>
              <a:t>Sử dụng phương pháp Elbow để xác định được số lượng cụm phù hợp thông qua đồ thị trực quan hóa bằng cách nhìn vào sự suy giảm của hàm biến dạng và lựa chọn ra elbow point.</a:t>
            </a:r>
            <a:endParaRPr lang="vi-VN"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p:txBody>
      </p:sp>
      <p:pic>
        <p:nvPicPr>
          <p:cNvPr id="233" name="Google Shape;233;p29" descr="Chart, line chart&#10;&#10;Description automatically generated"/>
          <p:cNvPicPr preferRelativeResize="0"/>
          <p:nvPr/>
        </p:nvPicPr>
        <p:blipFill rotWithShape="1">
          <a:blip r:embed="rId1"/>
          <a:srcRect/>
          <a:stretch>
            <a:fillRect/>
          </a:stretch>
        </p:blipFill>
        <p:spPr>
          <a:xfrm>
            <a:off x="4750435" y="1597025"/>
            <a:ext cx="3559810" cy="3026410"/>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594360"/>
            <a:ext cx="6833235" cy="87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 </a:t>
            </a:r>
            <a:r>
              <a:rPr lang="en-US" sz="2400">
                <a:latin typeface="Times New Roman" panose="02020603050405020304" charset="0"/>
                <a:cs typeface="Times New Roman" panose="02020603050405020304" charset="0"/>
              </a:rPr>
              <a:t>Thuật toán phân cụm phân cấp (Thuật toán Hierachical)</a:t>
            </a:r>
            <a:endParaRPr lang="en-US"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755650" y="1708150"/>
            <a:ext cx="4200525" cy="1383665"/>
          </a:xfrm>
          <a:prstGeom prst="rect">
            <a:avLst/>
          </a:prstGeom>
          <a:noFill/>
        </p:spPr>
        <p:txBody>
          <a:bodyPr wrap="square" rtlCol="0">
            <a:spAutoFit/>
          </a:bodyPr>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Thuật toán Hierachical không yêu cầu khai báo trước số lượng cụm như thuật toán K-means nhưng phải xác định thước đo về sự khác nhau giữa các cụm, dựa trên sự khác biệt từng căp giữa các quan sát trong hai cụm. Theo thuật toán này này, các cấp của biểu diễn phân </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cụm được biểu diễn trong đồ thị dendrogram.</a:t>
            </a:r>
            <a:endParaRPr lang="en-US" dirty="0">
              <a:solidFill>
                <a:prstClr val="black"/>
              </a:solidFill>
              <a:latin typeface="Times New Roman" panose="02020603050405020304" charset="0"/>
              <a:cs typeface="Times New Roman" panose="02020603050405020304" charset="0"/>
              <a:sym typeface="+mn-ea"/>
            </a:endParaRPr>
          </a:p>
        </p:txBody>
      </p:sp>
      <p:pic>
        <p:nvPicPr>
          <p:cNvPr id="3" name="Picture 2"/>
          <p:cNvPicPr>
            <a:picLocks noChangeAspect="1"/>
          </p:cNvPicPr>
          <p:nvPr/>
        </p:nvPicPr>
        <p:blipFill>
          <a:blip r:embed="rId1"/>
          <a:stretch>
            <a:fillRect/>
          </a:stretch>
        </p:blipFill>
        <p:spPr>
          <a:xfrm>
            <a:off x="5507990" y="1491615"/>
            <a:ext cx="2804160" cy="2733675"/>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755650" y="1008380"/>
            <a:ext cx="4200525" cy="2891790"/>
          </a:xfrm>
          <a:prstGeom prst="rect">
            <a:avLst/>
          </a:prstGeom>
          <a:noFill/>
        </p:spPr>
        <p:txBody>
          <a:bodyPr wrap="square" rtlCol="0">
            <a:spAutoFit/>
          </a:bodyPr>
          <a:p>
            <a:pPr marL="285750" lvl="0" indent="-285750" algn="just">
              <a:buFont typeface="Wingdings" panose="05000000000000000000" charset="0"/>
              <a:buChar char="v"/>
            </a:pPr>
            <a:r>
              <a:rPr lang="en-US" dirty="0">
                <a:solidFill>
                  <a:prstClr val="black"/>
                </a:solidFill>
                <a:latin typeface="Times New Roman" panose="02020603050405020304" charset="0"/>
                <a:cs typeface="Times New Roman" panose="02020603050405020304" charset="0"/>
                <a:sym typeface="+mn-ea"/>
              </a:rPr>
              <a:t>Thuật toán Agglomerative - </a:t>
            </a:r>
            <a:r>
              <a:rPr lang="en-US" dirty="0">
                <a:solidFill>
                  <a:prstClr val="black"/>
                </a:solidFill>
                <a:latin typeface="Times New Roman" panose="02020603050405020304" charset="0"/>
                <a:cs typeface="Times New Roman" panose="02020603050405020304" charset="0"/>
                <a:sym typeface="+mn-ea"/>
              </a:rPr>
              <a:t>Hierachical</a:t>
            </a:r>
            <a:r>
              <a:rPr lang="en-US" dirty="0">
                <a:solidFill>
                  <a:prstClr val="black"/>
                </a:solidFill>
                <a:latin typeface="Times New Roman" panose="02020603050405020304" charset="0"/>
                <a:cs typeface="Times New Roman" panose="02020603050405020304" charset="0"/>
                <a:sym typeface="+mn-ea"/>
              </a:rPr>
              <a:t> </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Thực hiện theo chiều bottum-up. Quá trình phân cụm bắt đầu ở dưới cùng tại các leaf node. Khi hợp cụm thì số lượng cụm ít hơn. Một cặp được chọn để hợp nhất là những cụm trung gian không giao nhau. </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Phương pháp xác định khoảng cách giữa 2 cụm:</a:t>
            </a:r>
            <a:endParaRPr lang="en-US" dirty="0">
              <a:solidFill>
                <a:prstClr val="black"/>
              </a:solidFill>
              <a:latin typeface="Times New Roman" panose="02020603050405020304" charset="0"/>
              <a:cs typeface="Times New Roman" panose="02020603050405020304" charset="0"/>
              <a:sym typeface="+mn-ea"/>
            </a:endParaRPr>
          </a:p>
          <a:p>
            <a:pPr marL="742950" lvl="1" indent="-285750" algn="just">
              <a:buFont typeface="Arial" panose="020B0604020202020204" pitchFamily="34" charset="0"/>
              <a:buChar char="•"/>
            </a:pPr>
            <a:r>
              <a:rPr lang="en-US" dirty="0">
                <a:solidFill>
                  <a:prstClr val="black"/>
                </a:solidFill>
                <a:latin typeface="Times New Roman" panose="02020603050405020304" charset="0"/>
                <a:cs typeface="Times New Roman" panose="02020603050405020304" charset="0"/>
                <a:sym typeface="+mn-ea"/>
              </a:rPr>
              <a:t>Ward linkage</a:t>
            </a:r>
            <a:endParaRPr lang="en-US" dirty="0">
              <a:solidFill>
                <a:prstClr val="black"/>
              </a:solidFill>
              <a:latin typeface="Times New Roman" panose="02020603050405020304" charset="0"/>
              <a:cs typeface="Times New Roman" panose="02020603050405020304" charset="0"/>
              <a:sym typeface="+mn-ea"/>
            </a:endParaRPr>
          </a:p>
          <a:p>
            <a:pPr marL="742950" lvl="1" indent="-285750" algn="just">
              <a:buFont typeface="Arial" panose="020B0604020202020204" pitchFamily="34" charset="0"/>
              <a:buChar char="•"/>
            </a:pPr>
            <a:r>
              <a:rPr lang="en-US" dirty="0">
                <a:solidFill>
                  <a:prstClr val="black"/>
                </a:solidFill>
                <a:latin typeface="Times New Roman" panose="02020603050405020304" charset="0"/>
                <a:cs typeface="Times New Roman" panose="02020603050405020304" charset="0"/>
                <a:sym typeface="+mn-ea"/>
              </a:rPr>
              <a:t>Single linkage (nearest – neighbor)</a:t>
            </a:r>
            <a:endParaRPr lang="en-US" dirty="0">
              <a:solidFill>
                <a:prstClr val="black"/>
              </a:solidFill>
              <a:latin typeface="Times New Roman" panose="02020603050405020304" charset="0"/>
              <a:cs typeface="Times New Roman" panose="02020603050405020304" charset="0"/>
              <a:sym typeface="+mn-ea"/>
            </a:endParaRPr>
          </a:p>
          <a:p>
            <a:pPr marL="742950" lvl="1" indent="-285750" algn="just">
              <a:buFont typeface="Arial" panose="020B0604020202020204" pitchFamily="34" charset="0"/>
              <a:buChar char="•"/>
            </a:pPr>
            <a:r>
              <a:rPr lang="en-US" dirty="0">
                <a:solidFill>
                  <a:prstClr val="black"/>
                </a:solidFill>
                <a:latin typeface="Times New Roman" panose="02020603050405020304" charset="0"/>
                <a:cs typeface="Times New Roman" panose="02020603050405020304" charset="0"/>
                <a:sym typeface="+mn-ea"/>
              </a:rPr>
              <a:t>Complete linkage</a:t>
            </a:r>
            <a:endParaRPr lang="en-US" dirty="0">
              <a:solidFill>
                <a:prstClr val="black"/>
              </a:solidFill>
              <a:latin typeface="Times New Roman" panose="02020603050405020304" charset="0"/>
              <a:cs typeface="Times New Roman" panose="02020603050405020304" charset="0"/>
              <a:sym typeface="+mn-ea"/>
            </a:endParaRPr>
          </a:p>
          <a:p>
            <a:pPr marL="742950" lvl="1" indent="-285750" algn="just">
              <a:buFont typeface="Arial" panose="020B0604020202020204" pitchFamily="34" charset="0"/>
              <a:buChar char="•"/>
            </a:pPr>
            <a:r>
              <a:rPr lang="en-US" dirty="0">
                <a:solidFill>
                  <a:prstClr val="black"/>
                </a:solidFill>
                <a:latin typeface="Times New Roman" panose="02020603050405020304" charset="0"/>
                <a:cs typeface="Times New Roman" panose="02020603050405020304" charset="0"/>
                <a:sym typeface="+mn-ea"/>
              </a:rPr>
              <a:t>Group average</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p:txBody>
      </p:sp>
      <p:pic>
        <p:nvPicPr>
          <p:cNvPr id="3" name="Picture 2"/>
          <p:cNvPicPr>
            <a:picLocks noChangeAspect="1"/>
          </p:cNvPicPr>
          <p:nvPr/>
        </p:nvPicPr>
        <p:blipFill>
          <a:blip r:embed="rId1"/>
          <a:stretch>
            <a:fillRect/>
          </a:stretch>
        </p:blipFill>
        <p:spPr>
          <a:xfrm>
            <a:off x="5147945" y="1564005"/>
            <a:ext cx="3347720" cy="2284095"/>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594360"/>
            <a:ext cx="6833235" cy="87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III. </a:t>
            </a:r>
            <a:r>
              <a:rPr lang="en-US" sz="2400">
                <a:latin typeface="Times New Roman" panose="02020603050405020304" charset="0"/>
                <a:cs typeface="Times New Roman" panose="02020603050405020304" charset="0"/>
              </a:rPr>
              <a:t>Thuật toán phân cụm dựa trên mật độ (Thuật toán DBSCAN)</a:t>
            </a:r>
            <a:endParaRPr lang="en-US"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755650" y="1491615"/>
            <a:ext cx="4200525" cy="2891790"/>
          </a:xfrm>
          <a:prstGeom prst="rect">
            <a:avLst/>
          </a:prstGeom>
          <a:noFill/>
        </p:spPr>
        <p:txBody>
          <a:bodyPr wrap="square" rtlCol="0">
            <a:spAutoFit/>
          </a:bodyPr>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a:t>
            </a:r>
            <a:r>
              <a:rPr lang="en-US" b="1" dirty="0">
                <a:solidFill>
                  <a:prstClr val="black"/>
                </a:solidFill>
                <a:latin typeface="Times New Roman" panose="02020603050405020304" charset="0"/>
                <a:cs typeface="Times New Roman" panose="02020603050405020304" charset="0"/>
                <a:sym typeface="+mn-ea"/>
              </a:rPr>
              <a:t>K-means</a:t>
            </a:r>
            <a:r>
              <a:rPr lang="en-US" dirty="0">
                <a:solidFill>
                  <a:prstClr val="black"/>
                </a:solidFill>
                <a:latin typeface="Times New Roman" panose="02020603050405020304" charset="0"/>
                <a:cs typeface="Times New Roman" panose="02020603050405020304" charset="0"/>
                <a:sym typeface="+mn-ea"/>
              </a:rPr>
              <a:t> và </a:t>
            </a:r>
            <a:r>
              <a:rPr lang="en-US" b="1" dirty="0">
                <a:solidFill>
                  <a:prstClr val="black"/>
                </a:solidFill>
                <a:latin typeface="Times New Roman" panose="02020603050405020304" charset="0"/>
                <a:cs typeface="Times New Roman" panose="02020603050405020304" charset="0"/>
                <a:sym typeface="+mn-ea"/>
              </a:rPr>
              <a:t>Hierarchical</a:t>
            </a:r>
            <a:r>
              <a:rPr lang="en-US" dirty="0">
                <a:solidFill>
                  <a:prstClr val="black"/>
                </a:solidFill>
                <a:latin typeface="Times New Roman" panose="02020603050405020304" charset="0"/>
                <a:cs typeface="Times New Roman" panose="02020603050405020304" charset="0"/>
                <a:sym typeface="+mn-ea"/>
              </a:rPr>
              <a:t> hoạt động tốt khi các cụm đơn giản để phát hiện. Nhưng chúng sẽ không tạo ra kết quả tốt khi các mô hình có cấu trúc phức tạp và chứa điểm dữ liệu ngoại lệ. </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a:t>
            </a:r>
            <a:r>
              <a:rPr lang="en-US" b="1" dirty="0">
                <a:solidFill>
                  <a:prstClr val="black"/>
                </a:solidFill>
                <a:latin typeface="Times New Roman" panose="02020603050405020304" charset="0"/>
                <a:cs typeface="Times New Roman" panose="02020603050405020304" charset="0"/>
                <a:sym typeface="+mn-ea"/>
              </a:rPr>
              <a:t>DBSCAN</a:t>
            </a:r>
            <a:r>
              <a:rPr lang="en-US" dirty="0">
                <a:solidFill>
                  <a:prstClr val="black"/>
                </a:solidFill>
                <a:latin typeface="Times New Roman" panose="02020603050405020304" charset="0"/>
                <a:cs typeface="Times New Roman" panose="02020603050405020304" charset="0"/>
                <a:sym typeface="+mn-ea"/>
              </a:rPr>
              <a:t>: yêu cầu 2 tham số</a:t>
            </a:r>
            <a:r>
              <a:rPr lang="en-US" b="1" dirty="0">
                <a:solidFill>
                  <a:prstClr val="black"/>
                </a:solidFill>
                <a:latin typeface="Times New Roman" panose="02020603050405020304" charset="0"/>
                <a:cs typeface="Times New Roman" panose="02020603050405020304" charset="0"/>
                <a:sym typeface="+mn-ea"/>
              </a:rPr>
              <a:t> eps, MinPts</a:t>
            </a:r>
            <a:endParaRPr lang="en-US" b="1" dirty="0">
              <a:solidFill>
                <a:prstClr val="black"/>
              </a:solidFill>
              <a:latin typeface="Times New Roman" panose="02020603050405020304" charset="0"/>
              <a:cs typeface="Times New Roman" panose="02020603050405020304" charset="0"/>
              <a:sym typeface="+mn-ea"/>
            </a:endParaRPr>
          </a:p>
          <a:p>
            <a:pPr marL="285750" lvl="0" indent="-285750" algn="just">
              <a:buFont typeface="Wingdings" panose="05000000000000000000" charset="0"/>
              <a:buChar char="Ø"/>
            </a:pPr>
            <a:r>
              <a:rPr lang="en-US" dirty="0">
                <a:solidFill>
                  <a:prstClr val="black"/>
                </a:solidFill>
                <a:latin typeface="Times New Roman" panose="02020603050405020304" charset="0"/>
                <a:cs typeface="Times New Roman" panose="02020603050405020304" charset="0"/>
                <a:sym typeface="+mn-ea"/>
              </a:rPr>
              <a:t>Hai tham số trên giúp xác định ba loại điểm:</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Wingdings" panose="05000000000000000000" charset="0"/>
              <a:buNone/>
            </a:pPr>
            <a:r>
              <a:rPr lang="en-US" dirty="0">
                <a:solidFill>
                  <a:prstClr val="black"/>
                </a:solidFill>
                <a:latin typeface="Times New Roman" panose="02020603050405020304" charset="0"/>
                <a:cs typeface="Times New Roman" panose="02020603050405020304" charset="0"/>
                <a:sym typeface="+mn-ea"/>
              </a:rPr>
              <a:t>Điểm lõi (core)</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Wingdings" panose="05000000000000000000" charset="0"/>
              <a:buNone/>
            </a:pPr>
            <a:r>
              <a:rPr lang="en-US" dirty="0">
                <a:solidFill>
                  <a:prstClr val="black"/>
                </a:solidFill>
                <a:latin typeface="Times New Roman" panose="02020603050405020304" charset="0"/>
                <a:cs typeface="Times New Roman" panose="02020603050405020304" charset="0"/>
                <a:sym typeface="+mn-ea"/>
              </a:rPr>
              <a:t>Điểm biên (border)</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Wingdings" panose="05000000000000000000" charset="0"/>
              <a:buNone/>
            </a:pPr>
            <a:r>
              <a:rPr lang="en-US" dirty="0">
                <a:solidFill>
                  <a:prstClr val="black"/>
                </a:solidFill>
                <a:latin typeface="Times New Roman" panose="02020603050405020304" charset="0"/>
                <a:cs typeface="Times New Roman" panose="02020603050405020304" charset="0"/>
                <a:sym typeface="+mn-ea"/>
              </a:rPr>
              <a:t>Điểm nhiễu (noise)</a:t>
            </a:r>
            <a:endParaRPr lang="en-US" dirty="0">
              <a:solidFill>
                <a:prstClr val="black"/>
              </a:solidFill>
              <a:latin typeface="Times New Roman" panose="02020603050405020304" charset="0"/>
              <a:cs typeface="Times New Roman" panose="02020603050405020304" charset="0"/>
              <a:sym typeface="+mn-ea"/>
            </a:endParaRPr>
          </a:p>
          <a:p>
            <a:pPr marL="285750" lvl="0" indent="-285750" algn="just">
              <a:buFont typeface="Wingdings" panose="05000000000000000000" charset="0"/>
              <a:buChar char="v"/>
            </a:pPr>
            <a:r>
              <a:rPr lang="en-US" i="1" dirty="0">
                <a:solidFill>
                  <a:prstClr val="black"/>
                </a:solidFill>
                <a:latin typeface="Times New Roman" panose="02020603050405020304" charset="0"/>
                <a:cs typeface="Times New Roman" panose="02020603050405020304" charset="0"/>
                <a:sym typeface="+mn-ea"/>
              </a:rPr>
              <a:t>Thuật toán KNN (K-Nearest Neighbors)</a:t>
            </a:r>
            <a:endParaRPr lang="en-US" i="1" dirty="0">
              <a:solidFill>
                <a:prstClr val="black"/>
              </a:solidFill>
              <a:latin typeface="Times New Roman" panose="02020603050405020304" charset="0"/>
              <a:cs typeface="Times New Roman" panose="02020603050405020304" charset="0"/>
              <a:sym typeface="+mn-ea"/>
            </a:endParaRPr>
          </a:p>
          <a:p>
            <a:pPr marL="0" lvl="0" indent="0" algn="just">
              <a:buFont typeface="Wingdings" panose="05000000000000000000" charset="0"/>
              <a:buNone/>
            </a:pPr>
            <a:r>
              <a:rPr lang="en-US" dirty="0">
                <a:solidFill>
                  <a:prstClr val="black"/>
                </a:solidFill>
                <a:latin typeface="Times New Roman" panose="02020603050405020304" charset="0"/>
                <a:cs typeface="Times New Roman" panose="02020603050405020304" charset="0"/>
                <a:sym typeface="+mn-ea"/>
              </a:rPr>
              <a:t>KNN là thuật toán đi tìm đầu ra của một điểm dữ liệu mới bằng cách chỉ dựa trên thông tin của K điểm dữ liệu trong training set gần nó nhất</a:t>
            </a:r>
            <a:endParaRPr lang="en-US" dirty="0">
              <a:solidFill>
                <a:prstClr val="black"/>
              </a:solidFill>
              <a:latin typeface="Times New Roman" panose="02020603050405020304" charset="0"/>
              <a:cs typeface="Times New Roman" panose="02020603050405020304" charset="0"/>
              <a:sym typeface="+mn-ea"/>
            </a:endParaRPr>
          </a:p>
        </p:txBody>
      </p:sp>
      <p:pic>
        <p:nvPicPr>
          <p:cNvPr id="244" name="Google Shape;244;p30" descr="Diagram, schematic&#10;&#10;Description automatically generated"/>
          <p:cNvPicPr preferRelativeResize="0"/>
          <p:nvPr/>
        </p:nvPicPr>
        <p:blipFill rotWithShape="1">
          <a:blip r:embed="rId1"/>
          <a:srcRect/>
          <a:stretch>
            <a:fillRect/>
          </a:stretch>
        </p:blipFill>
        <p:spPr>
          <a:xfrm>
            <a:off x="5507990" y="1635760"/>
            <a:ext cx="2835275" cy="2567940"/>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594360"/>
            <a:ext cx="6833235" cy="87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IV. </a:t>
            </a:r>
            <a:r>
              <a:rPr lang="en-US" sz="2400">
                <a:latin typeface="Times New Roman" panose="02020603050405020304" charset="0"/>
                <a:cs typeface="Times New Roman" panose="02020603050405020304" charset="0"/>
              </a:rPr>
              <a:t>Thuật toán phân cụm dựa trên lưới (Thuật toán Mean-Shift)) </a:t>
            </a:r>
            <a:endParaRPr lang="en-US"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ext Box 2"/>
          <p:cNvSpPr txBox="1"/>
          <p:nvPr/>
        </p:nvSpPr>
        <p:spPr>
          <a:xfrm>
            <a:off x="755650" y="1757680"/>
            <a:ext cx="4200525" cy="2461260"/>
          </a:xfrm>
          <a:prstGeom prst="rect">
            <a:avLst/>
          </a:prstGeom>
          <a:noFill/>
        </p:spPr>
        <p:txBody>
          <a:bodyPr wrap="square" rtlCol="0">
            <a:spAutoFit/>
          </a:bodyPr>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Phân cụm Mean-Shift là một thuật toán phân cụm không tham số, dựa trên mật độ, có thể được sử dụng để xác định các cụm trong một tập dữ liệu.</a:t>
            </a: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a:p>
            <a:pPr marL="0" lvl="0"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Ý tưởng: dịch chuyển mỗi điểm dữ liệu về phía chế độ (tức là mật độ cao nhất) của phân phối các điểm trong một bán kính nhất định.Thuật toán lặp đi lặp lại thực hiện các bước dịch chuyển này cho đến khi các điểm hội tụ về một cực trị địa phương của hàm mật độ. Những cực trị địa phương này đại diện cho các cụm trong dữ liệu.</a:t>
            </a:r>
            <a:endParaRPr lang="en-US" dirty="0">
              <a:solidFill>
                <a:prstClr val="black"/>
              </a:solidFill>
              <a:latin typeface="Times New Roman" panose="02020603050405020304" charset="0"/>
              <a:cs typeface="Times New Roman" panose="02020603050405020304" charset="0"/>
              <a:sym typeface="+mn-ea"/>
            </a:endParaRPr>
          </a:p>
        </p:txBody>
      </p:sp>
      <p:pic>
        <p:nvPicPr>
          <p:cNvPr id="2" name="Picture 1"/>
          <p:cNvPicPr>
            <a:picLocks noChangeAspect="1"/>
          </p:cNvPicPr>
          <p:nvPr/>
        </p:nvPicPr>
        <p:blipFill>
          <a:blip r:embed="rId1"/>
          <a:stretch>
            <a:fillRect/>
          </a:stretch>
        </p:blipFill>
        <p:spPr>
          <a:xfrm>
            <a:off x="5102225" y="1931670"/>
            <a:ext cx="3501390" cy="2165350"/>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601980" y="594360"/>
            <a:ext cx="7028180" cy="87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V. </a:t>
            </a:r>
            <a:r>
              <a:rPr lang="vi-VN" sz="2400" dirty="0">
                <a:solidFill>
                  <a:prstClr val="black"/>
                </a:solidFill>
                <a:latin typeface="Times New Roman" panose="02020603050405020304" charset="0"/>
                <a:cs typeface="Times New Roman" panose="02020603050405020304" charset="0"/>
                <a:sym typeface="+mn-ea"/>
              </a:rPr>
              <a:t>Đánh giá các phương pháp phân cụm </a:t>
            </a:r>
            <a:br>
              <a:rPr lang="vi-VN" sz="2400" dirty="0">
                <a:solidFill>
                  <a:prstClr val="black"/>
                </a:solidFill>
                <a:latin typeface="Times New Roman" panose="02020603050405020304" charset="0"/>
                <a:cs typeface="Times New Roman" panose="02020603050405020304" charset="0"/>
                <a:sym typeface="+mn-ea"/>
              </a:rPr>
            </a:br>
            <a:r>
              <a:rPr lang="vi-VN" sz="2400" dirty="0">
                <a:solidFill>
                  <a:prstClr val="black"/>
                </a:solidFill>
                <a:latin typeface="Times New Roman" panose="02020603050405020304" charset="0"/>
                <a:cs typeface="Times New Roman" panose="02020603050405020304" charset="0"/>
                <a:sym typeface="+mn-ea"/>
              </a:rPr>
              <a:t>&lt;</a:t>
            </a:r>
            <a:r>
              <a:rPr lang="vi-VN" sz="2400" dirty="0" smtClean="0">
                <a:solidFill>
                  <a:prstClr val="black"/>
                </a:solidFill>
                <a:latin typeface="Times New Roman" panose="02020603050405020304" charset="0"/>
                <a:cs typeface="Times New Roman" panose="02020603050405020304" charset="0"/>
                <a:sym typeface="+mn-ea"/>
              </a:rPr>
              <a:t>Davies-Bouldin&gt;</a:t>
            </a:r>
            <a:endParaRPr lang="en-US" sz="2400">
              <a:latin typeface="Times New Roman" panose="02020603050405020304" charset="0"/>
              <a:cs typeface="Times New Roman" panose="02020603050405020304" charset="0"/>
            </a:endParaRPr>
          </a:p>
        </p:txBody>
      </p:sp>
      <p:grpSp>
        <p:nvGrpSpPr>
          <p:cNvPr id="138" name="Google Shape;138;p19"/>
          <p:cNvGrpSpPr/>
          <p:nvPr/>
        </p:nvGrpSpPr>
        <p:grpSpPr>
          <a:xfrm>
            <a:off x="8016240" y="687070"/>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mc:AlternateContent xmlns:mc="http://schemas.openxmlformats.org/markup-compatibility/2006">
        <mc:Choice xmlns:a14="http://schemas.microsoft.com/office/drawing/2010/main" Requires="a14">
          <p:sp>
            <p:nvSpPr>
              <p:cNvPr id="2" name="Text Box 1"/>
              <p:cNvSpPr txBox="1"/>
              <p:nvPr/>
            </p:nvSpPr>
            <p:spPr>
              <a:xfrm>
                <a:off x="755650" y="1924050"/>
                <a:ext cx="7628890" cy="2399030"/>
              </a:xfrm>
              <a:prstGeom prst="rect">
                <a:avLst/>
              </a:prstGeom>
              <a:noFill/>
            </p:spPr>
            <p:txBody>
              <a:bodyPr wrap="square" rtlCol="0">
                <a:spAutoFit/>
              </a:bodyPr>
              <a:p>
                <a:pPr marL="0" lvl="1" indent="0" algn="just">
                  <a:buFont typeface="Arial" panose="020B0604020202020204" pitchFamily="34" charset="0"/>
                  <a:buNone/>
                </a:pPr>
                <a:r>
                  <a:rPr lang="en-US" dirty="0">
                    <a:solidFill>
                      <a:prstClr val="black"/>
                    </a:solidFill>
                    <a:latin typeface="Times New Roman" panose="02020603050405020304" charset="0"/>
                    <a:cs typeface="Times New Roman" panose="02020603050405020304" charset="0"/>
                    <a:sym typeface="+mn-ea"/>
                  </a:rPr>
                  <a:t>- </a:t>
                </a:r>
                <a:r>
                  <a:rPr lang="vi-VN" dirty="0" smtClean="0">
                    <a:solidFill>
                      <a:prstClr val="black"/>
                    </a:solidFill>
                    <a:latin typeface="Times New Roman" panose="02020603050405020304" charset="0"/>
                    <a:cs typeface="Times New Roman" panose="02020603050405020304" charset="0"/>
                    <a:sym typeface="+mn-ea"/>
                  </a:rPr>
                  <a:t>Chỉ </a:t>
                </a:r>
                <a:r>
                  <a:rPr lang="vi-VN" dirty="0">
                    <a:solidFill>
                      <a:prstClr val="black"/>
                    </a:solidFill>
                    <a:latin typeface="Times New Roman" panose="02020603050405020304" charset="0"/>
                    <a:cs typeface="Times New Roman" panose="02020603050405020304" charset="0"/>
                    <a:sym typeface="+mn-ea"/>
                  </a:rPr>
                  <a:t>số Davies-Bouldin là đo độ tương đồng trung bình của mỗi cụm với cụm tương tự nhất của nó. Độ tương đồng được tính bằng tỷ lệ khoảng cách trong cụm với khoảng cách giữa các cụm. Do vậy các cụm càng xa nhau và ít phân tán sẽ cho kết quả tốt nhất. Chỉ số nhỏ nhất là 0 và các giá trị càng thấp hơn cho biết phân cụm tốt hơn</a:t>
                </a:r>
                <a:endParaRPr lang="vi-VN" dirty="0">
                  <a:solidFill>
                    <a:prstClr val="black"/>
                  </a:solidFill>
                  <a:latin typeface="Times New Roman" panose="02020603050405020304" charset="0"/>
                  <a:cs typeface="Times New Roman" panose="02020603050405020304" charset="0"/>
                  <a:sym typeface="+mn-ea"/>
                </a:endParaRPr>
              </a:p>
              <a:p>
                <a:pPr marL="0" lvl="1"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a:p>
                <a:pPr marL="0" lvl="1"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cs typeface="Cambria Math" panose="02040503050406030204" pitchFamily="18" charset="0"/>
                        </a:rPr>
                        <m:t>𝐷𝐵</m:t>
                      </m:r>
                      <m:r>
                        <a:rPr lang="en-US" i="0">
                          <a:latin typeface="Cambria Math" panose="02040503050406030204" pitchFamily="18" charset="0"/>
                          <a:ea typeface="MS Mincho" charset="0"/>
                          <a:cs typeface="Cambria Math" panose="02040503050406030204" pitchFamily="18" charset="0"/>
                        </a:rPr>
                        <m:t>= </m:t>
                      </m:r>
                      <m:f>
                        <m:fPr>
                          <m:ctrlPr>
                            <a:rPr lang="en-US" i="1">
                              <a:latin typeface="Cambria Math" panose="02040503050406030204" pitchFamily="18" charset="0"/>
                              <a:cs typeface="Cambria Math" panose="02040503050406030204" pitchFamily="18" charset="0"/>
                            </a:rPr>
                          </m:ctrlPr>
                        </m:fPr>
                        <m:num>
                          <m:r>
                            <a:rPr lang="en-US" i="0">
                              <a:latin typeface="Cambria Math" panose="02040503050406030204" pitchFamily="18" charset="0"/>
                              <a:ea typeface="MS Mincho" charset="0"/>
                              <a:cs typeface="Cambria Math" panose="02040503050406030204" pitchFamily="18" charset="0"/>
                            </a:rPr>
                            <m:t>1</m:t>
                          </m:r>
                        </m:num>
                        <m:den>
                          <m:r>
                            <a:rPr lang="en-US" i="1">
                              <a:latin typeface="Cambria Math" panose="02040503050406030204" pitchFamily="18" charset="0"/>
                              <a:cs typeface="Cambria Math" panose="02040503050406030204" pitchFamily="18" charset="0"/>
                            </a:rPr>
                            <m:t>𝑛</m:t>
                          </m:r>
                        </m:den>
                      </m:f>
                      <m:nary>
                        <m:naryPr>
                          <m:chr m:val="∑"/>
                          <m:limLoc m:val="undOvr"/>
                          <m:ctrlPr>
                            <a:rPr lang="en-US" i="1">
                              <a:latin typeface="Cambria Math" panose="02040503050406030204" pitchFamily="18" charset="0"/>
                              <a:cs typeface="Cambria Math" panose="02040503050406030204" pitchFamily="18" charset="0"/>
                            </a:rPr>
                          </m:ctrlPr>
                        </m:naryPr>
                        <m:sub>
                          <m:r>
                            <a:rPr lang="en-US" i="1">
                              <a:latin typeface="Cambria Math" panose="02040503050406030204" pitchFamily="18" charset="0"/>
                              <a:cs typeface="Cambria Math" panose="02040503050406030204" pitchFamily="18" charset="0"/>
                            </a:rPr>
                            <m:t>𝑖</m:t>
                          </m:r>
                          <m:r>
                            <a:rPr lang="en-US" i="0">
                              <a:latin typeface="Cambria Math" panose="02040503050406030204" pitchFamily="18" charset="0"/>
                              <a:ea typeface="MS Mincho" charset="0"/>
                              <a:cs typeface="Cambria Math" panose="02040503050406030204" pitchFamily="18" charset="0"/>
                            </a:rPr>
                            <m:t>=</m:t>
                          </m:r>
                          <m:r>
                            <a:rPr lang="en-US" i="0">
                              <a:latin typeface="Cambria Math" panose="02040503050406030204" pitchFamily="18" charset="0"/>
                              <a:ea typeface="MS Mincho" charset="0"/>
                              <a:cs typeface="Cambria Math" panose="02040503050406030204" pitchFamily="18" charset="0"/>
                            </a:rPr>
                            <m:t>1</m:t>
                          </m:r>
                        </m:sub>
                        <m:sup>
                          <m:r>
                            <a:rPr lang="en-US" i="1">
                              <a:latin typeface="Cambria Math" panose="02040503050406030204" pitchFamily="18" charset="0"/>
                              <a:cs typeface="Cambria Math" panose="02040503050406030204" pitchFamily="18" charset="0"/>
                            </a:rPr>
                            <m:t>𝑛</m:t>
                          </m:r>
                        </m:sup>
                        <m:e>
                          <m:d>
                            <m:dPr>
                              <m:begChr m:val=""/>
                              <m:ctrlPr>
                                <a:rPr lang="en-US" i="1">
                                  <a:latin typeface="Cambria Math" panose="02040503050406030204" pitchFamily="18" charset="0"/>
                                  <a:cs typeface="Cambria Math" panose="02040503050406030204" pitchFamily="18" charset="0"/>
                                </a:rPr>
                              </m:ctrlPr>
                            </m:dPr>
                            <m:e>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𝑚𝑎𝑥</m:t>
                                  </m:r>
                                </m:e>
                                <m:sub>
                                  <m:r>
                                    <a:rPr lang="en-US" i="1">
                                      <a:latin typeface="Cambria Math" panose="02040503050406030204" pitchFamily="18" charset="0"/>
                                      <a:cs typeface="Cambria Math" panose="02040503050406030204" pitchFamily="18" charset="0"/>
                                    </a:rPr>
                                    <m:t>𝑗</m:t>
                                  </m:r>
                                  <m:r>
                                    <a:rPr lang="en-US" i="0">
                                      <a:latin typeface="Cambria Math" panose="02040503050406030204" pitchFamily="18" charset="0"/>
                                      <a:ea typeface="MS Mincho" charset="0"/>
                                      <a:cs typeface="Cambria Math" panose="02040503050406030204" pitchFamily="18" charset="0"/>
                                    </a:rPr>
                                    <m:t> ≠ </m:t>
                                  </m:r>
                                  <m:r>
                                    <a:rPr lang="en-US" i="1">
                                      <a:latin typeface="Cambria Math" panose="02040503050406030204" pitchFamily="18" charset="0"/>
                                      <a:cs typeface="Cambria Math" panose="02040503050406030204" pitchFamily="18" charset="0"/>
                                    </a:rPr>
                                    <m:t>𝑖</m:t>
                                  </m:r>
                                  <m:r>
                                    <a:rPr lang="en-US" i="0">
                                      <a:latin typeface="Cambria Math" panose="02040503050406030204" pitchFamily="18" charset="0"/>
                                      <a:ea typeface="MS Mincho" charset="0"/>
                                      <a:cs typeface="Cambria Math" panose="02040503050406030204" pitchFamily="18" charset="0"/>
                                    </a:rPr>
                                    <m:t> </m:t>
                                  </m:r>
                                </m:sub>
                              </m:sSub>
                              <m:r>
                                <a:rPr lang="en-US" i="0">
                                  <a:latin typeface="Cambria Math" panose="02040503050406030204" pitchFamily="18" charset="0"/>
                                  <a:ea typeface="MS Mincho" charset="0"/>
                                  <a:cs typeface="Cambria Math" panose="02040503050406030204" pitchFamily="18" charset="0"/>
                                </a:rPr>
                                <m:t>(</m:t>
                              </m:r>
                              <m:f>
                                <m:fPr>
                                  <m:ctrlPr>
                                    <a:rPr lang="en-US" i="1">
                                      <a:latin typeface="Cambria Math" panose="02040503050406030204" pitchFamily="18" charset="0"/>
                                      <a:cs typeface="Cambria Math" panose="02040503050406030204" pitchFamily="18" charset="0"/>
                                    </a:rPr>
                                  </m:ctrlPr>
                                </m:fPr>
                                <m:num>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MS Mincho" charset="0"/>
                                          <a:cs typeface="Cambria Math" panose="02040503050406030204" pitchFamily="18" charset="0"/>
                                        </a:rPr>
                                        <m:t>𝜎</m:t>
                                      </m:r>
                                    </m:e>
                                    <m:sub>
                                      <m:r>
                                        <a:rPr lang="en-US" i="1">
                                          <a:latin typeface="Cambria Math" panose="02040503050406030204" pitchFamily="18" charset="0"/>
                                          <a:cs typeface="Cambria Math" panose="02040503050406030204" pitchFamily="18" charset="0"/>
                                        </a:rPr>
                                        <m:t>𝑖</m:t>
                                      </m:r>
                                    </m:sub>
                                  </m:sSub>
                                  <m:r>
                                    <a:rPr lang="en-US" i="0">
                                      <a:latin typeface="Cambria Math" panose="02040503050406030204" pitchFamily="18" charset="0"/>
                                      <a:ea typeface="MS Mincho" charset="0"/>
                                      <a:cs typeface="Cambria Math" panose="02040503050406030204" pitchFamily="18" charset="0"/>
                                    </a:rPr>
                                    <m:t>+ </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MS Mincho" charset="0"/>
                                          <a:cs typeface="Cambria Math" panose="02040503050406030204" pitchFamily="18" charset="0"/>
                                        </a:rPr>
                                        <m:t>𝜎</m:t>
                                      </m:r>
                                    </m:e>
                                    <m:sub>
                                      <m:r>
                                        <a:rPr lang="en-US" i="1">
                                          <a:latin typeface="Cambria Math" panose="02040503050406030204" pitchFamily="18" charset="0"/>
                                          <a:cs typeface="Cambria Math" panose="02040503050406030204" pitchFamily="18" charset="0"/>
                                        </a:rPr>
                                        <m:t>𝑗</m:t>
                                      </m:r>
                                    </m:sub>
                                  </m:sSub>
                                </m:num>
                                <m:den>
                                  <m:r>
                                    <a:rPr lang="en-US" i="1">
                                      <a:latin typeface="Cambria Math" panose="02040503050406030204" pitchFamily="18" charset="0"/>
                                      <a:cs typeface="Cambria Math" panose="02040503050406030204" pitchFamily="18" charset="0"/>
                                    </a:rPr>
                                    <m:t>𝑑</m:t>
                                  </m:r>
                                  <m:d>
                                    <m:dPr>
                                      <m:ctrlPr>
                                        <a:rPr lang="en-US" i="1">
                                          <a:latin typeface="Cambria Math" panose="02040503050406030204" pitchFamily="18" charset="0"/>
                                          <a:cs typeface="Cambria Math" panose="02040503050406030204" pitchFamily="18" charset="0"/>
                                        </a:rPr>
                                      </m:ctrlPr>
                                    </m:dPr>
                                    <m:e>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𝑐</m:t>
                                          </m:r>
                                        </m:e>
                                        <m:sub>
                                          <m:r>
                                            <a:rPr lang="en-US" i="1">
                                              <a:latin typeface="Cambria Math" panose="02040503050406030204" pitchFamily="18" charset="0"/>
                                              <a:cs typeface="Cambria Math" panose="02040503050406030204" pitchFamily="18" charset="0"/>
                                            </a:rPr>
                                            <m:t>𝑖</m:t>
                                          </m:r>
                                        </m:sub>
                                      </m:sSub>
                                      <m:r>
                                        <a:rPr lang="en-US" i="0">
                                          <a:latin typeface="Cambria Math" panose="02040503050406030204" pitchFamily="18" charset="0"/>
                                          <a:ea typeface="MS Mincho" charset="0"/>
                                          <a:cs typeface="Cambria Math" panose="02040503050406030204" pitchFamily="18" charset="0"/>
                                        </a:rPr>
                                        <m:t>, </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𝑐</m:t>
                                          </m:r>
                                        </m:e>
                                        <m:sub>
                                          <m:r>
                                            <a:rPr lang="en-US" i="1">
                                              <a:latin typeface="Cambria Math" panose="02040503050406030204" pitchFamily="18" charset="0"/>
                                              <a:cs typeface="Cambria Math" panose="02040503050406030204" pitchFamily="18" charset="0"/>
                                            </a:rPr>
                                            <m:t>𝑗</m:t>
                                          </m:r>
                                        </m:sub>
                                      </m:sSub>
                                    </m:e>
                                  </m:d>
                                </m:den>
                              </m:f>
                            </m:e>
                          </m:d>
                        </m:e>
                      </m:nary>
                    </m:oMath>
                  </m:oMathPara>
                </a14:m>
                <a:endParaRPr lang="en-US" i="1">
                  <a:latin typeface="Cambria Math" panose="02040503050406030204" pitchFamily="18" charset="0"/>
                  <a:cs typeface="Cambria Math" panose="02040503050406030204" pitchFamily="18" charset="0"/>
                </a:endParaRPr>
              </a:p>
              <a:p>
                <a:pPr marL="0" lvl="1"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a:p>
                <a:pPr marL="0" lvl="1" indent="0" algn="just">
                  <a:buFont typeface="Arial" panose="020B0604020202020204" pitchFamily="34" charset="0"/>
                  <a:buNone/>
                </a:pPr>
                <a:r>
                  <a:rPr lang="en-US" dirty="0">
                    <a:latin typeface="Times New Roman" panose="02020603050405020304" charset="0"/>
                    <a:cs typeface="Times New Roman" panose="02020603050405020304" charset="0"/>
                    <a:sym typeface="+mn-ea"/>
                  </a:rPr>
                  <a:t>Trong đó </a:t>
                </a:r>
                <a:r>
                  <a:rPr lang="en-US" i="1" dirty="0">
                    <a:latin typeface="Times New Roman" panose="02020603050405020304" charset="0"/>
                    <a:cs typeface="Times New Roman" panose="02020603050405020304" charset="0"/>
                    <a:sym typeface="+mn-ea"/>
                  </a:rPr>
                  <a:t>n</a:t>
                </a:r>
                <a:r>
                  <a:rPr lang="en-US" dirty="0">
                    <a:latin typeface="Times New Roman" panose="02020603050405020304" charset="0"/>
                    <a:cs typeface="Times New Roman" panose="02020603050405020304" charset="0"/>
                    <a:sym typeface="+mn-ea"/>
                  </a:rPr>
                  <a:t> là số cụm và </a:t>
                </a:r>
                <a14:m>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MS Mincho" charset="0"/>
                            <a:cs typeface="Cambria Math" panose="02040503050406030204" pitchFamily="18" charset="0"/>
                          </a:rPr>
                          <m:t>𝜎</m:t>
                        </m:r>
                      </m:e>
                      <m:sub>
                        <m:r>
                          <a:rPr lang="en-US" i="1">
                            <a:latin typeface="Cambria Math" panose="02040503050406030204" pitchFamily="18" charset="0"/>
                            <a:cs typeface="Cambria Math" panose="02040503050406030204" pitchFamily="18" charset="0"/>
                          </a:rPr>
                          <m:t>𝑖</m:t>
                        </m:r>
                      </m:sub>
                    </m:sSub>
                  </m:oMath>
                </a14:m>
                <a:r>
                  <a:rPr lang="en-US" dirty="0" smtClean="0">
                    <a:latin typeface="Times New Roman" panose="02020603050405020304" charset="0"/>
                    <a:cs typeface="Times New Roman" panose="02020603050405020304" charset="0"/>
                    <a:sym typeface="+mn-ea"/>
                  </a:rPr>
                  <a:t> là </a:t>
                </a:r>
                <a:r>
                  <a:rPr lang="en-US" dirty="0">
                    <a:latin typeface="Times New Roman" panose="02020603050405020304" charset="0"/>
                    <a:cs typeface="Times New Roman" panose="02020603050405020304" charset="0"/>
                    <a:sym typeface="+mn-ea"/>
                  </a:rPr>
                  <a:t>khoảng cách trung bình của tất cả các điểm trong cụm </a:t>
                </a:r>
                <a:r>
                  <a:rPr lang="en-US" i="1" dirty="0">
                    <a:latin typeface="Times New Roman" panose="02020603050405020304" charset="0"/>
                    <a:cs typeface="Times New Roman" panose="02020603050405020304" charset="0"/>
                    <a:sym typeface="+mn-ea"/>
                  </a:rPr>
                  <a:t>i</a:t>
                </a:r>
                <a:r>
                  <a:rPr lang="en-US" dirty="0">
                    <a:latin typeface="Times New Roman" panose="02020603050405020304" charset="0"/>
                    <a:cs typeface="Times New Roman" panose="02020603050405020304" charset="0"/>
                    <a:sym typeface="+mn-ea"/>
                  </a:rPr>
                  <a:t> từ tâm của cụm </a:t>
                </a:r>
                <a14:m>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𝑐</m:t>
                        </m:r>
                      </m:e>
                      <m:sub>
                        <m:r>
                          <a:rPr lang="en-US" i="1">
                            <a:latin typeface="Cambria Math" panose="02040503050406030204" pitchFamily="18" charset="0"/>
                            <a:cs typeface="Cambria Math" panose="02040503050406030204" pitchFamily="18" charset="0"/>
                          </a:rPr>
                          <m:t>𝑖</m:t>
                        </m:r>
                      </m:sub>
                    </m:sSub>
                  </m:oMath>
                </a14:m>
                <a:endParaRPr>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a:p>
                <a:pPr marL="0" lvl="1" indent="0" algn="just">
                  <a:buFont typeface="Arial" panose="020B0604020202020204" pitchFamily="34" charset="0"/>
                  <a:buNone/>
                </a:pPr>
                <a:endParaRPr lang="en-US" dirty="0">
                  <a:solidFill>
                    <a:prstClr val="black"/>
                  </a:solidFill>
                  <a:latin typeface="Times New Roman" panose="02020603050405020304" charset="0"/>
                  <a:cs typeface="Times New Roman" panose="02020603050405020304" charset="0"/>
                  <a:sym typeface="+mn-ea"/>
                </a:endParaRPr>
              </a:p>
            </p:txBody>
          </p:sp>
        </mc:Choice>
        <mc:Fallback>
          <p:sp>
            <p:nvSpPr>
              <p:cNvPr id="2" name="Text Box 1"/>
              <p:cNvSpPr txBox="1">
                <a:spLocks noRot="1" noChangeAspect="1" noMove="1" noResize="1" noEditPoints="1" noAdjustHandles="1" noChangeArrowheads="1" noChangeShapeType="1" noTextEdit="1"/>
              </p:cNvSpPr>
              <p:nvPr/>
            </p:nvSpPr>
            <p:spPr>
              <a:xfrm>
                <a:off x="755650" y="1924050"/>
                <a:ext cx="7628890" cy="2399030"/>
              </a:xfrm>
              <a:prstGeom prst="rect">
                <a:avLst/>
              </a:prstGeom>
              <a:blipFill rotWithShape="1">
                <a:blip r:embed="rId1"/>
                <a:stretch>
                  <a:fillRect/>
                </a:stretch>
              </a:blipFill>
            </p:spPr>
            <p:txBody>
              <a:bodyPr/>
              <a:lstStyle/>
              <a:p>
                <a:r>
                  <a:rPr lang="en-US" altLang="en-US">
                    <a:noFill/>
                  </a:rPr>
                  <a:t> </a:t>
                </a:r>
              </a:p>
            </p:txBody>
          </p:sp>
        </mc:Fallback>
      </mc:AlternateContent>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683260" y="1131570"/>
            <a:ext cx="3301365" cy="924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5000"/>
              <a:t>Chương 3</a:t>
            </a:r>
            <a:endParaRPr lang="en-US" altLang="en-GB" sz="5000"/>
          </a:p>
        </p:txBody>
      </p:sp>
      <p:sp>
        <p:nvSpPr>
          <p:cNvPr id="367" name="Google Shape;367;p37"/>
          <p:cNvSpPr txBox="1"/>
          <p:nvPr>
            <p:ph type="subTitle" idx="1"/>
          </p:nvPr>
        </p:nvSpPr>
        <p:spPr>
          <a:xfrm>
            <a:off x="1403350" y="2499995"/>
            <a:ext cx="6052185" cy="1956435"/>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pPr>
            <a:r>
              <a:rPr lang="en-US" altLang="en-GB" sz="4000" i="1">
                <a:latin typeface="Times New Roman" panose="02020603050405020304" charset="0"/>
                <a:cs typeface="Times New Roman" panose="02020603050405020304" charset="0"/>
                <a:sym typeface="+mn-ea"/>
              </a:rPr>
              <a:t>Cấu trúc mạng CNN và các đại lượng đo độ chính xác của mô hình</a:t>
            </a:r>
            <a:endParaRPr lang="en-US" altLang="en-GB" sz="4000" i="1">
              <a:latin typeface="Times New Roman" panose="02020603050405020304" charset="0"/>
              <a:cs typeface="Times New Roman" panose="02020603050405020304" charset="0"/>
              <a:sym typeface="+mn-ea"/>
            </a:endParaRPr>
          </a:p>
        </p:txBody>
      </p:sp>
      <p:sp>
        <p:nvSpPr>
          <p:cNvPr id="368" name="Google Shape;368;p3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altLang="en-GB" sz="9600" b="1">
                <a:solidFill>
                  <a:schemeClr val="dk1"/>
                </a:solidFill>
                <a:latin typeface="Work Sans"/>
                <a:ea typeface="Work Sans"/>
                <a:cs typeface="Work Sans"/>
                <a:sym typeface="Work Sans"/>
              </a:rPr>
              <a:t>4</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4"/>
          <p:cNvSpPr txBox="1"/>
          <p:nvPr>
            <p:ph type="ctrTitle" idx="4294967295"/>
          </p:nvPr>
        </p:nvSpPr>
        <p:spPr>
          <a:xfrm>
            <a:off x="827405" y="771525"/>
            <a:ext cx="3181985" cy="5511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000">
                <a:latin typeface="Times New Roman" panose="02020603050405020304" charset="0"/>
                <a:cs typeface="Times New Roman" panose="02020603050405020304" charset="0"/>
              </a:rPr>
              <a:t>Nhóm thực hiện: Nhóm 2</a:t>
            </a:r>
            <a:endParaRPr lang="en-US" altLang="en-GB" sz="2000">
              <a:latin typeface="Times New Roman" panose="02020603050405020304" charset="0"/>
              <a:cs typeface="Times New Roman" panose="02020603050405020304" charset="0"/>
            </a:endParaRPr>
          </a:p>
        </p:txBody>
      </p:sp>
      <p:sp>
        <p:nvSpPr>
          <p:cNvPr id="84" name="Google Shape;84;p14"/>
          <p:cNvSpPr txBox="1"/>
          <p:nvPr>
            <p:ph type="subTitle" idx="4294967295"/>
          </p:nvPr>
        </p:nvSpPr>
        <p:spPr>
          <a:xfrm>
            <a:off x="1259840" y="1501775"/>
            <a:ext cx="3075305" cy="2042160"/>
          </a:xfrm>
          <a:prstGeom prst="rect">
            <a:avLst/>
          </a:prstGeom>
        </p:spPr>
        <p:txBody>
          <a:bodyPr spcFirstLastPara="1" wrap="square" lIns="91425" tIns="91425" rIns="91425" bIns="91425" anchor="b" anchorCtr="0">
            <a:noAutofit/>
          </a:bodyPr>
          <a:lstStyle/>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Đỗ Thanh Lâm</a:t>
            </a:r>
            <a:endParaRPr lang="en-US" sz="1800">
              <a:latin typeface="Times New Roman" panose="02020603050405020304" charset="0"/>
              <a:cs typeface="Times New Roman" panose="02020603050405020304" charset="0"/>
            </a:endParaRPr>
          </a:p>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Lê Thế Cường</a:t>
            </a:r>
            <a:endParaRPr lang="en-US" sz="1800">
              <a:latin typeface="Times New Roman" panose="02020603050405020304" charset="0"/>
              <a:cs typeface="Times New Roman" panose="02020603050405020304" charset="0"/>
            </a:endParaRPr>
          </a:p>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Hán Duy Khánh</a:t>
            </a:r>
            <a:endParaRPr lang="en-US" sz="1800">
              <a:latin typeface="Times New Roman" panose="02020603050405020304" charset="0"/>
              <a:cs typeface="Times New Roman" panose="02020603050405020304" charset="0"/>
            </a:endParaRPr>
          </a:p>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Nguyễn Thị Vân Anh</a:t>
            </a:r>
            <a:endParaRPr lang="en-US" sz="1800">
              <a:latin typeface="Times New Roman" panose="02020603050405020304" charset="0"/>
              <a:cs typeface="Times New Roman" panose="02020603050405020304" charset="0"/>
            </a:endParaRPr>
          </a:p>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Nguyễn Văn Tùng</a:t>
            </a:r>
            <a:endParaRPr lang="en-US" sz="1800">
              <a:latin typeface="Times New Roman" panose="02020603050405020304" charset="0"/>
              <a:cs typeface="Times New Roman" panose="02020603050405020304" charset="0"/>
            </a:endParaRPr>
          </a:p>
          <a:p>
            <a:pPr marL="342900" lvl="0" indent="-342900" algn="l" rtl="0">
              <a:lnSpc>
                <a:spcPct val="80000"/>
              </a:lnSpc>
              <a:spcBef>
                <a:spcPts val="600"/>
              </a:spcBef>
              <a:spcAft>
                <a:spcPts val="0"/>
              </a:spcAft>
              <a:buFont typeface="Arial" panose="020B0604020202020204" pitchFamily="34" charset="0"/>
              <a:buChar char="•"/>
            </a:pPr>
            <a:r>
              <a:rPr lang="en-US" sz="1800">
                <a:latin typeface="Times New Roman" panose="02020603050405020304" charset="0"/>
                <a:cs typeface="Times New Roman" panose="02020603050405020304" charset="0"/>
              </a:rPr>
              <a:t>Trần Diệu Minh</a:t>
            </a:r>
            <a:endParaRPr lang="en-US" sz="1800">
              <a:latin typeface="Times New Roman" panose="02020603050405020304" charset="0"/>
              <a:cs typeface="Times New Roman" panose="02020603050405020304" charset="0"/>
            </a:endParaRPr>
          </a:p>
        </p:txBody>
      </p:sp>
      <p:sp>
        <p:nvSpPr>
          <p:cNvPr id="86" name="Google Shape;86;p1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 name="Picture 2"/>
          <p:cNvPicPr>
            <a:picLocks noChangeAspect="1"/>
          </p:cNvPicPr>
          <p:nvPr/>
        </p:nvPicPr>
        <p:blipFill>
          <a:blip r:embed="rId1"/>
          <a:stretch>
            <a:fillRect/>
          </a:stretch>
        </p:blipFill>
        <p:spPr>
          <a:xfrm>
            <a:off x="4686300" y="1275715"/>
            <a:ext cx="3546475" cy="2339340"/>
          </a:xfrm>
          <a:prstGeom prst="rect">
            <a:avLst/>
          </a:prstGeom>
        </p:spPr>
      </p:pic>
      <p:sp>
        <p:nvSpPr>
          <p:cNvPr id="2" name="Text Box 1"/>
          <p:cNvSpPr txBox="1"/>
          <p:nvPr/>
        </p:nvSpPr>
        <p:spPr>
          <a:xfrm>
            <a:off x="971550" y="3724275"/>
            <a:ext cx="3020060" cy="768350"/>
          </a:xfrm>
          <a:prstGeom prst="rect">
            <a:avLst/>
          </a:prstGeom>
          <a:noFill/>
        </p:spPr>
        <p:txBody>
          <a:bodyPr wrap="square" rtlCol="0">
            <a:spAutoFit/>
          </a:bodyPr>
          <a:p>
            <a:pPr algn="ctr">
              <a:lnSpc>
                <a:spcPct val="110000"/>
              </a:lnSpc>
            </a:pPr>
            <a:r>
              <a:rPr lang="en-US" sz="2000" b="1">
                <a:latin typeface="Times New Roman" panose="02020603050405020304" charset="0"/>
                <a:cs typeface="Times New Roman" panose="02020603050405020304" charset="0"/>
              </a:rPr>
              <a:t>Giảng viên hướng dẫn</a:t>
            </a:r>
            <a:endParaRPr lang="en-US" sz="2000" b="1">
              <a:latin typeface="Times New Roman" panose="02020603050405020304" charset="0"/>
              <a:cs typeface="Times New Roman" panose="02020603050405020304" charset="0"/>
            </a:endParaRPr>
          </a:p>
          <a:p>
            <a:pPr algn="ctr">
              <a:lnSpc>
                <a:spcPct val="110000"/>
              </a:lnSpc>
            </a:pPr>
            <a:r>
              <a:rPr lang="en-US" sz="2000">
                <a:latin typeface="Times New Roman" panose="02020603050405020304" charset="0"/>
                <a:cs typeface="Times New Roman" panose="02020603050405020304" charset="0"/>
              </a:rPr>
              <a:t>PGS.TS. Lê Hoàng Sơn</a:t>
            </a:r>
            <a:endParaRPr lang="en-US" sz="200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6130925" cy="5740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 Cấu trúc mạng CNN</a:t>
            </a:r>
            <a:endParaRPr lang="en-US" altLang="en-GB" sz="24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491615"/>
            <a:ext cx="7342505" cy="15532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GB" sz="1400">
                <a:solidFill>
                  <a:srgbClr val="000000"/>
                </a:solidFill>
                <a:latin typeface="Times New Roman" panose="02020603050405020304" charset="0"/>
                <a:ea typeface="Work Sans Medium"/>
                <a:cs typeface="Times New Roman" panose="02020603050405020304" charset="0"/>
                <a:sym typeface="Work Sans Medium"/>
              </a:rPr>
              <a:t>Mạng CNN là một tập hợp các lớp Convolution chồng lên nhau và sử dụng các hàm nonlinear activation như ReLU và tanh để kích hoạt các trọng số trong các node</a:t>
            </a:r>
            <a:r>
              <a:rPr lang="en-US" altLang="en-GB" sz="1400">
                <a:solidFill>
                  <a:srgbClr val="000000"/>
                </a:solidFill>
                <a:latin typeface="Times New Roman" panose="02020603050405020304" charset="0"/>
                <a:ea typeface="Work Sans Medium"/>
                <a:cs typeface="Times New Roman" panose="02020603050405020304" charset="0"/>
                <a:sym typeface="Work Sans Medium"/>
              </a:rPr>
              <a:t> tạo ra các layer chứa thông tin trừu tượng cho lớp tiếp theo.</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CNN cho mô hình với độ chính xác rất cao.</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518400" y="711835"/>
            <a:ext cx="824865" cy="55880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 name="Content Placeholder 3"/>
          <p:cNvPicPr>
            <a:picLocks noGrp="1" noChangeAspect="1"/>
          </p:cNvPicPr>
          <p:nvPr/>
        </p:nvPicPr>
        <p:blipFill>
          <a:blip r:embed="rId1"/>
          <a:stretch>
            <a:fillRect/>
          </a:stretch>
        </p:blipFill>
        <p:spPr>
          <a:xfrm>
            <a:off x="2099310" y="2635885"/>
            <a:ext cx="4799330" cy="1757680"/>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300736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1. C</a:t>
            </a:r>
            <a:r>
              <a:rPr lang="vi-VN" sz="2000" dirty="0">
                <a:solidFill>
                  <a:schemeClr val="tx1"/>
                </a:solidFill>
                <a:latin typeface="Times New Roman" panose="02020603050405020304" charset="0"/>
                <a:cs typeface="Times New Roman" panose="02020603050405020304" charset="0"/>
                <a:sym typeface="+mn-ea"/>
              </a:rPr>
              <a:t>onvolution</a:t>
            </a:r>
            <a:r>
              <a:rPr lang="en-US" altLang="en-GB" sz="2000">
                <a:latin typeface="Times New Roman" panose="02020603050405020304" charset="0"/>
                <a:cs typeface="Times New Roman" panose="02020603050405020304" charset="0"/>
              </a:rPr>
              <a:t> 2D</a:t>
            </a:r>
            <a:endParaRPr lang="en-US" altLang="en-GB" sz="20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378585"/>
            <a:ext cx="3668395" cy="316357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dirty="0" err="1">
                <a:latin typeface="Times New Roman" panose="02020603050405020304" charset="0"/>
                <a:cs typeface="Times New Roman" panose="02020603050405020304" charset="0"/>
                <a:sym typeface="+mn-ea"/>
              </a:rPr>
              <a:t>Tính</a:t>
            </a:r>
            <a:r>
              <a:rPr lang="en-US" sz="1400" dirty="0">
                <a:latin typeface="Times New Roman" panose="02020603050405020304" charset="0"/>
                <a:cs typeface="Times New Roman" panose="02020603050405020304" charset="0"/>
                <a:sym typeface="+mn-ea"/>
              </a:rPr>
              <a:t> convolution 2D</a:t>
            </a:r>
            <a:endParaRPr lang="en-US" sz="1400" dirty="0">
              <a:latin typeface="Times New Roman" panose="02020603050405020304" charset="0"/>
              <a:cs typeface="Times New Roman" panose="02020603050405020304" charset="0"/>
              <a:sym typeface="+mn-ea"/>
            </a:endParaRPr>
          </a:p>
          <a:p>
            <a:pPr marL="742950" lvl="1" indent="-285750" algn="l" rtl="0">
              <a:spcBef>
                <a:spcPts val="600"/>
              </a:spcBef>
              <a:spcAft>
                <a:spcPts val="0"/>
              </a:spcAft>
              <a:buFont typeface="Arial" panose="020B0604020202020204" pitchFamily="34" charset="0"/>
              <a:buChar char="•"/>
            </a:pPr>
            <a:r>
              <a:rPr lang="en-US" sz="1400" dirty="0">
                <a:latin typeface="Times New Roman" panose="02020603050405020304" charset="0"/>
                <a:cs typeface="Times New Roman" panose="02020603050405020304" charset="0"/>
                <a:sym typeface="+mn-ea"/>
              </a:rPr>
              <a:t>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ban </a:t>
            </a:r>
            <a:r>
              <a:rPr lang="en-US" sz="1400" dirty="0" err="1">
                <a:latin typeface="Times New Roman" panose="02020603050405020304" charset="0"/>
                <a:cs typeface="Times New Roman" panose="02020603050405020304" charset="0"/>
                <a:sym typeface="+mn-ea"/>
              </a:rPr>
              <a:t>đầu vào</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là</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4x4</a:t>
            </a:r>
            <a:endParaRPr lang="en-US" sz="1400" dirty="0">
              <a:latin typeface="Times New Roman" panose="02020603050405020304" charset="0"/>
              <a:cs typeface="Times New Roman" panose="02020603050405020304" charset="0"/>
              <a:sym typeface="+mn-ea"/>
            </a:endParaRPr>
          </a:p>
          <a:p>
            <a:pPr marL="742950" lvl="1" indent="-285750" algn="l" rtl="0">
              <a:spcBef>
                <a:spcPts val="600"/>
              </a:spcBef>
              <a:spcAft>
                <a:spcPts val="0"/>
              </a:spcAft>
              <a:buFont typeface="Arial" panose="020B0604020202020204" pitchFamily="34" charset="0"/>
              <a:buChar char="•"/>
            </a:pPr>
            <a:r>
              <a:rPr lang="en-US" sz="1400" dirty="0" err="1">
                <a:latin typeface="Times New Roman" panose="02020603050405020304" charset="0"/>
                <a:cs typeface="Times New Roman" panose="02020603050405020304" charset="0"/>
                <a:sym typeface="+mn-ea"/>
              </a:rPr>
              <a:t>Lấy</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một</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nhỏ</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hơn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gọi</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là</a:t>
            </a:r>
            <a:r>
              <a:rPr lang="en-US" sz="1400" dirty="0">
                <a:latin typeface="Times New Roman" panose="02020603050405020304" charset="0"/>
                <a:cs typeface="Times New Roman" panose="02020603050405020304" charset="0"/>
                <a:sym typeface="+mn-ea"/>
              </a:rPr>
              <a:t> </a:t>
            </a:r>
            <a:r>
              <a:rPr lang="en-US" sz="1400" b="1" dirty="0">
                <a:latin typeface="Times New Roman" panose="02020603050405020304" charset="0"/>
                <a:cs typeface="Times New Roman" panose="02020603050405020304" charset="0"/>
                <a:sym typeface="+mn-ea"/>
              </a:rPr>
              <a:t>kernel</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là</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3x3 </a:t>
            </a:r>
            <a:endParaRPr lang="en-US" sz="1400" dirty="0">
              <a:latin typeface="Times New Roman" panose="02020603050405020304" charset="0"/>
              <a:cs typeface="Times New Roman" panose="02020603050405020304" charset="0"/>
              <a:sym typeface="+mn-ea"/>
            </a:endParaRPr>
          </a:p>
          <a:p>
            <a:pPr marL="742950" lvl="1" indent="-285750" algn="l" rtl="0">
              <a:spcBef>
                <a:spcPts val="600"/>
              </a:spcBef>
              <a:spcAft>
                <a:spcPts val="0"/>
              </a:spcAft>
              <a:buFont typeface="Arial" panose="020B0604020202020204" pitchFamily="34" charset="0"/>
              <a:buChar char="•"/>
            </a:pPr>
            <a:r>
              <a:rPr lang="en-US" sz="1400" dirty="0" err="1">
                <a:latin typeface="Times New Roman" panose="02020603050405020304" charset="0"/>
                <a:cs typeface="Times New Roman" panose="02020603050405020304" charset="0"/>
                <a:sym typeface="+mn-ea"/>
              </a:rPr>
              <a:t>Quét</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kernel </a:t>
            </a:r>
            <a:r>
              <a:rPr lang="en-US" sz="1400" dirty="0" err="1">
                <a:latin typeface="Times New Roman" panose="02020603050405020304" charset="0"/>
                <a:cs typeface="Times New Roman" panose="02020603050405020304" charset="0"/>
                <a:sym typeface="+mn-ea"/>
              </a:rPr>
              <a:t>lên</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ban đầu</a:t>
            </a:r>
            <a:r>
              <a:rPr lang="en-US" sz="1400" dirty="0">
                <a:latin typeface="Times New Roman" panose="02020603050405020304" charset="0"/>
                <a:cs typeface="Times New Roman" panose="02020603050405020304" charset="0"/>
                <a:sym typeface="+mn-ea"/>
              </a:rPr>
              <a:t> được kết quả là ma trận 2x2</a:t>
            </a:r>
            <a:endParaRPr lang="en-US" sz="1400" dirty="0">
              <a:latin typeface="Times New Roman" panose="02020603050405020304" charset="0"/>
              <a:cs typeface="Times New Roman" panose="02020603050405020304" charset="0"/>
            </a:endParaRPr>
          </a:p>
          <a:p>
            <a:pPr marL="0" lvl="0" indent="0" algn="l" rtl="0">
              <a:spcBef>
                <a:spcPts val="600"/>
              </a:spcBef>
              <a:spcAft>
                <a:spcPts val="0"/>
              </a:spcAft>
              <a:buFont typeface="Arial" panose="020B0604020202020204" pitchFamily="34" charse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dirty="0" err="1">
                <a:latin typeface="Times New Roman" panose="02020603050405020304" charset="0"/>
                <a:cs typeface="Times New Roman" panose="02020603050405020304" charset="0"/>
                <a:sym typeface="+mn-ea"/>
              </a:rPr>
              <a:t>Tuỳ</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vào</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giá</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trị</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của</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các</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phần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tử</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trong</a:t>
            </a:r>
            <a:r>
              <a:rPr lang="en-US" sz="1400" dirty="0">
                <a:latin typeface="Times New Roman" panose="02020603050405020304" charset="0"/>
                <a:cs typeface="Times New Roman" panose="02020603050405020304" charset="0"/>
                <a:sym typeface="+mn-ea"/>
              </a:rPr>
              <a:t> kernel </a:t>
            </a:r>
            <a:r>
              <a:rPr lang="en-US" sz="1400" dirty="0" err="1">
                <a:latin typeface="Times New Roman" panose="02020603050405020304" charset="0"/>
                <a:cs typeface="Times New Roman" panose="02020603050405020304" charset="0"/>
                <a:sym typeface="+mn-ea"/>
              </a:rPr>
              <a:t>mà</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xanh</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lục</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có</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giá</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trị</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khác</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nhau</a:t>
            </a:r>
            <a:endParaRPr lang="en-US" sz="1400" dirty="0">
              <a:latin typeface="Times New Roman" panose="02020603050405020304" charset="0"/>
              <a:cs typeface="Times New Roman" panose="02020603050405020304" charset="0"/>
            </a:endParaRPr>
          </a:p>
          <a:p>
            <a:pPr marL="0" lvl="0" indent="0" algn="l" rtl="0">
              <a:spcBef>
                <a:spcPts val="600"/>
              </a:spcBef>
              <a:spcAft>
                <a:spcPts val="0"/>
              </a:spcAft>
              <a:buFont typeface="Arial" panose="020B0604020202020204" pitchFamily="34" charse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dirty="0">
                <a:latin typeface="Times New Roman" panose="02020603050405020304" charset="0"/>
                <a:cs typeface="Times New Roman" panose="02020603050405020304" charset="0"/>
                <a:sym typeface="+mn-ea"/>
              </a:rPr>
              <a:t>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đầu</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ra</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sẽ</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có</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kích</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thước</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nhỏ</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hơn</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ban </a:t>
            </a:r>
            <a:r>
              <a:rPr lang="en-US" sz="1400" dirty="0" err="1">
                <a:latin typeface="Times New Roman" panose="02020603050405020304" charset="0"/>
                <a:cs typeface="Times New Roman" panose="02020603050405020304" charset="0"/>
                <a:sym typeface="+mn-ea"/>
              </a:rPr>
              <a:t>đầu</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 name="Picture 2" descr="https://github.com/vdumoulin/conv_arithmetic/raw/master/gif/no_padding_no_strides.gif"/>
          <p:cNvPicPr>
            <a:picLocks noChangeAspect="1" noChangeArrowheads="1" noCrop="1"/>
          </p:cNvPicPr>
          <p:nvPr/>
        </p:nvPicPr>
        <p:blipFill>
          <a:blip r:embed="rId1"/>
          <a:srcRect/>
          <a:stretch>
            <a:fillRect/>
          </a:stretch>
        </p:blipFill>
        <p:spPr bwMode="auto">
          <a:xfrm>
            <a:off x="5147945" y="1378585"/>
            <a:ext cx="2704465" cy="2871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 name="Google Shape;72;p13"/>
              <p:cNvSpPr txBox="1"/>
              <p:nvPr>
                <p:ph type="body" idx="1"/>
              </p:nvPr>
            </p:nvSpPr>
            <p:spPr>
              <a:xfrm>
                <a:off x="827405" y="771525"/>
                <a:ext cx="4887595" cy="391795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charset="0"/>
                  <a:buChar char="v"/>
                </a:pPr>
                <a:r>
                  <a:rPr lang="en-US" sz="1400" dirty="0" err="1">
                    <a:latin typeface="Times New Roman" panose="02020603050405020304" charset="0"/>
                    <a:cs typeface="Times New Roman" panose="02020603050405020304" charset="0"/>
                    <a:sym typeface="+mn-ea"/>
                  </a:rPr>
                  <a:t>Padding</a:t>
                </a:r>
                <a:endParaRPr lang="en-US" sz="1400" dirty="0" err="1">
                  <a:latin typeface="Times New Roman" panose="02020603050405020304" charset="0"/>
                  <a:cs typeface="Times New Roman" panose="02020603050405020304" charset="0"/>
                  <a:sym typeface="+mn-ea"/>
                </a:endParaRPr>
              </a:p>
              <a:p>
                <a:pPr marL="0" lvl="0" indent="0" algn="l" rtl="0">
                  <a:spcBef>
                    <a:spcPts val="600"/>
                  </a:spcBef>
                  <a:spcAft>
                    <a:spcPts val="0"/>
                  </a:spcAft>
                  <a:buFont typeface="Wingdings" panose="05000000000000000000" charse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dirty="0" err="1">
                    <a:latin typeface="Times New Roman" panose="02020603050405020304" charset="0"/>
                    <a:cs typeface="Times New Roman" panose="02020603050405020304" charset="0"/>
                    <a:sym typeface="+mn-ea"/>
                  </a:rPr>
                  <a:t>Để ma</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đầu</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ra có kích thước lớn hơn hoặc bằng </a:t>
                </a:r>
                <a:r>
                  <a:rPr lang="en-US" sz="1400" dirty="0">
                    <a:latin typeface="Times New Roman" panose="02020603050405020304" charset="0"/>
                    <a:cs typeface="Times New Roman" panose="02020603050405020304" charset="0"/>
                    <a:sym typeface="+mn-ea"/>
                  </a:rPr>
                  <a:t>so </a:t>
                </a:r>
                <a:r>
                  <a:rPr lang="en-US" sz="1400" dirty="0" err="1">
                    <a:latin typeface="Times New Roman" panose="02020603050405020304" charset="0"/>
                    <a:cs typeface="Times New Roman" panose="02020603050405020304" charset="0"/>
                    <a:sym typeface="+mn-ea"/>
                  </a:rPr>
                  <a:t>với</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ban </a:t>
                </a:r>
                <a:r>
                  <a:rPr lang="en-US" sz="1400" dirty="0" err="1">
                    <a:latin typeface="Times New Roman" panose="02020603050405020304" charset="0"/>
                    <a:cs typeface="Times New Roman" panose="02020603050405020304" charset="0"/>
                    <a:sym typeface="+mn-ea"/>
                  </a:rPr>
                  <a:t>đầu</a:t>
                </a:r>
                <a:r>
                  <a:rPr lang="en-US" sz="1400" dirty="0">
                    <a:latin typeface="Times New Roman" panose="02020603050405020304" charset="0"/>
                    <a:cs typeface="Times New Roman" panose="02020603050405020304" charset="0"/>
                    <a:sym typeface="+mn-ea"/>
                  </a:rPr>
                  <a:t> sử dụng kỹ thuật được gọi là </a:t>
                </a:r>
                <a:r>
                  <a:rPr lang="en-US" sz="1400" b="1" dirty="0">
                    <a:latin typeface="Times New Roman" panose="02020603050405020304" charset="0"/>
                    <a:cs typeface="Times New Roman" panose="02020603050405020304" charset="0"/>
                    <a:sym typeface="+mn-ea"/>
                  </a:rPr>
                  <a:t>padding.</a:t>
                </a:r>
                <a:endParaRPr lang="en-US" sz="1400" b="1" dirty="0">
                  <a:latin typeface="Times New Roman" panose="02020603050405020304" charset="0"/>
                  <a:cs typeface="Times New Roman" panose="02020603050405020304" charset="0"/>
                  <a:sym typeface="+mn-ea"/>
                </a:endParaRPr>
              </a:p>
              <a:p>
                <a:pPr marL="742950" lvl="1" indent="-285750" algn="l" rtl="0">
                  <a:spcBef>
                    <a:spcPts val="600"/>
                  </a:spcBef>
                  <a:spcAft>
                    <a:spcPts val="0"/>
                  </a:spcAft>
                  <a:buFont typeface="Wingdings" panose="05000000000000000000" charset="0"/>
                  <a:buChar char="Ø"/>
                </a:pPr>
                <a:r>
                  <a:rPr lang="en-US" altLang="vi-VN" sz="1400" dirty="0">
                    <a:latin typeface="Times New Roman" panose="02020603050405020304" charset="0"/>
                    <a:cs typeface="Times New Roman" panose="02020603050405020304" charset="0"/>
                  </a:rPr>
                  <a:t>Nếu: ( </a:t>
                </a:r>
                <a:r>
                  <a:rPr lang="en-US" sz="1400" dirty="0" err="1">
                    <a:latin typeface="Times New Roman" panose="02020603050405020304" charset="0"/>
                    <a:cs typeface="Times New Roman" panose="02020603050405020304" charset="0"/>
                    <a:sym typeface="+mn-ea"/>
                  </a:rPr>
                  <a:t>bề</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dày</a:t>
                </a:r>
                <a:r>
                  <a:rPr lang="en-US" sz="1400" dirty="0">
                    <a:latin typeface="Times New Roman" panose="02020603050405020304" charset="0"/>
                    <a:cs typeface="Times New Roman" panose="02020603050405020304" charset="0"/>
                    <a:sym typeface="+mn-ea"/>
                  </a:rPr>
                  <a:t> padding = </a:t>
                </a:r>
                <a14:m>
                  <m:oMath xmlns:m="http://schemas.openxmlformats.org/officeDocument/2006/math">
                    <m:f>
                      <m:fPr>
                        <m:ctrlPr>
                          <a:rPr lang="en-US" i="1" dirty="0">
                            <a:latin typeface="Cambria Math" panose="02040503050406030204" pitchFamily="18" charset="0"/>
                            <a:cs typeface="Cambria Math" panose="02040503050406030204" pitchFamily="18" charset="0"/>
                            <a:sym typeface="+mn-ea"/>
                          </a:rPr>
                        </m:ctrlPr>
                      </m:fPr>
                      <m:num>
                        <m:r>
                          <a:rPr lang="en-US" i="1" dirty="0">
                            <a:latin typeface="Cambria Math" panose="02040503050406030204" pitchFamily="18" charset="0"/>
                            <a:cs typeface="Cambria Math" panose="02040503050406030204" pitchFamily="18" charset="0"/>
                            <a:sym typeface="+mn-ea"/>
                          </a:rPr>
                          <m:t>𝐾</m:t>
                        </m:r>
                        <m:r>
                          <a:rPr lang="en-US" i="1" dirty="0">
                            <a:latin typeface="Cambria Math" panose="02040503050406030204" pitchFamily="18" charset="0"/>
                            <a:cs typeface="Cambria Math" panose="02040503050406030204" pitchFamily="18" charset="0"/>
                            <a:sym typeface="+mn-ea"/>
                          </a:rPr>
                          <m:t>í</m:t>
                        </m:r>
                        <m:r>
                          <a:rPr lang="en-US" i="1" dirty="0">
                            <a:latin typeface="Cambria Math" panose="02040503050406030204" pitchFamily="18" charset="0"/>
                            <a:cs typeface="Cambria Math" panose="02040503050406030204" pitchFamily="18" charset="0"/>
                            <a:sym typeface="+mn-ea"/>
                          </a:rPr>
                          <m:t>𝑐ℎ</m:t>
                        </m:r>
                        <m:r>
                          <a:rPr lang="en-US" i="1" dirty="0">
                            <a:latin typeface="Cambria Math" panose="02040503050406030204" pitchFamily="18" charset="0"/>
                            <a:cs typeface="Cambria Math" panose="02040503050406030204" pitchFamily="18" charset="0"/>
                            <a:sym typeface="+mn-ea"/>
                          </a:rPr>
                          <m:t> </m:t>
                        </m:r>
                        <m:r>
                          <a:rPr lang="en-US" i="1" dirty="0">
                            <a:latin typeface="Cambria Math" panose="02040503050406030204" pitchFamily="18" charset="0"/>
                            <a:cs typeface="Cambria Math" panose="02040503050406030204" pitchFamily="18" charset="0"/>
                            <a:sym typeface="+mn-ea"/>
                          </a:rPr>
                          <m:t>𝑐</m:t>
                        </m:r>
                        <m:r>
                          <a:rPr lang="en-US" i="1" dirty="0">
                            <a:latin typeface="Cambria Math" panose="02040503050406030204" pitchFamily="18" charset="0"/>
                            <a:cs typeface="Cambria Math" panose="02040503050406030204" pitchFamily="18" charset="0"/>
                            <a:sym typeface="+mn-ea"/>
                          </a:rPr>
                          <m:t>ỡ </m:t>
                        </m:r>
                        <m:r>
                          <a:rPr lang="en-US" i="1" dirty="0">
                            <a:latin typeface="Cambria Math" panose="02040503050406030204" pitchFamily="18" charset="0"/>
                            <a:cs typeface="Cambria Math" panose="02040503050406030204" pitchFamily="18" charset="0"/>
                            <a:sym typeface="+mn-ea"/>
                          </a:rPr>
                          <m:t>𝑘𝑒𝑛𝑒𝑟</m:t>
                        </m:r>
                        <m:r>
                          <a:rPr lang="en-US" i="1" dirty="0">
                            <a:latin typeface="Cambria Math" panose="02040503050406030204" pitchFamily="18" charset="0"/>
                            <a:cs typeface="Cambria Math" panose="02040503050406030204" pitchFamily="18" charset="0"/>
                            <a:sym typeface="+mn-ea"/>
                          </a:rPr>
                          <m:t> </m:t>
                        </m:r>
                        <m:r>
                          <a:rPr lang="en-US" i="1" dirty="0">
                            <a:latin typeface="Cambria Math" panose="02040503050406030204" pitchFamily="18" charset="0"/>
                            <a:cs typeface="Cambria Math" panose="02040503050406030204" pitchFamily="18" charset="0"/>
                            <a:sym typeface="+mn-ea"/>
                          </a:rPr>
                          <m:t>−</m:t>
                        </m:r>
                        <m:r>
                          <a:rPr lang="en-US" i="1" dirty="0">
                            <a:latin typeface="Cambria Math" panose="02040503050406030204" pitchFamily="18" charset="0"/>
                            <a:cs typeface="Cambria Math" panose="02040503050406030204" pitchFamily="18" charset="0"/>
                            <a:sym typeface="+mn-ea"/>
                          </a:rPr>
                          <m:t>1</m:t>
                        </m:r>
                        <m:r>
                          <a:rPr lang="en-US" i="1" dirty="0">
                            <a:latin typeface="Cambria Math" panose="02040503050406030204" pitchFamily="18" charset="0"/>
                            <a:cs typeface="Cambria Math" panose="02040503050406030204" pitchFamily="18" charset="0"/>
                            <a:sym typeface="+mn-ea"/>
                          </a:rPr>
                          <m:t> </m:t>
                        </m:r>
                      </m:num>
                      <m:den>
                        <m:r>
                          <a:rPr lang="en-US" i="1" dirty="0">
                            <a:latin typeface="Cambria Math" panose="02040503050406030204" pitchFamily="18" charset="0"/>
                            <a:cs typeface="Cambria Math" panose="02040503050406030204" pitchFamily="18" charset="0"/>
                            <a:sym typeface="+mn-ea"/>
                          </a:rPr>
                          <m:t>2</m:t>
                        </m:r>
                      </m:den>
                    </m:f>
                    <m:r>
                      <a:rPr lang="en-US" i="1" dirty="0">
                        <a:latin typeface="Cambria Math" panose="02040503050406030204" pitchFamily="18" charset="0"/>
                        <a:cs typeface="Cambria Math" panose="02040503050406030204" pitchFamily="18" charset="0"/>
                        <a:sym typeface="+mn-ea"/>
                      </a:rPr>
                      <m:t> </m:t>
                    </m:r>
                  </m:oMath>
                </a14:m>
                <a:r>
                  <a:rPr lang="en-US" altLang="vi-VN" sz="1400" dirty="0">
                    <a:latin typeface="Times New Roman" panose="02020603050405020304" charset="0"/>
                    <a:cs typeface="Times New Roman" panose="02020603050405020304" charset="0"/>
                  </a:rPr>
                  <a:t>)               </a:t>
                </a:r>
                <a:endParaRPr lang="vi-VN" sz="1400" dirty="0">
                  <a:latin typeface="Times New Roman" panose="02020603050405020304" charset="0"/>
                  <a:cs typeface="Times New Roman" panose="02020603050405020304" charset="0"/>
                </a:endParaRPr>
              </a:p>
              <a:p>
                <a:pPr marL="0" lvl="0" indent="0" algn="l" rtl="0">
                  <a:spcBef>
                    <a:spcPts val="600"/>
                  </a:spcBef>
                  <a:spcAft>
                    <a:spcPts val="0"/>
                  </a:spcAft>
                  <a:buFont typeface="Wingdings" panose="05000000000000000000" charse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Khi đó kích thước a trận đầu ra bằng kích thước ma trận đầu vào</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Wingdings" panose="05000000000000000000" charset="0"/>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285750" lvl="0" indent="-285750" algn="l" rtl="0">
                  <a:spcBef>
                    <a:spcPts val="600"/>
                  </a:spcBef>
                  <a:spcAft>
                    <a:spcPts val="0"/>
                  </a:spcAft>
                  <a:buFont typeface="Wingdings" panose="05000000000000000000" charset="0"/>
                  <a:buChar char="v"/>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Stride</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Wingdings" panose="05000000000000000000" charse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Khi kích thước dữ liệu đầu vào quá lớn có thể giảm thời gian tính toán bằng cách tăng bước nhảy (stride) của quá trình convolution.</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285750" lvl="0" indent="-285750" algn="l" rtl="0">
                  <a:lnSpc>
                    <a:spcPct val="110000"/>
                  </a:lnSpc>
                  <a:spcBef>
                    <a:spcPts val="600"/>
                  </a:spcBef>
                  <a:spcAft>
                    <a:spcPts val="0"/>
                  </a:spcAft>
                  <a:buFont typeface="Wingdings" panose="05000000000000000000" charset="0"/>
                  <a:buChar char="ü"/>
                </a:pPr>
                <a:r>
                  <a:rPr lang="en-US" sz="1400" dirty="0" err="1">
                    <a:latin typeface="Times New Roman" panose="02020603050405020304" charset="0"/>
                    <a:cs typeface="Times New Roman" panose="02020603050405020304" charset="0"/>
                    <a:sym typeface="+mn-ea"/>
                  </a:rPr>
                  <a:t>Nếu</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ban </a:t>
                </a:r>
                <a:r>
                  <a:rPr lang="en-US" sz="1400" dirty="0" err="1">
                    <a:latin typeface="Times New Roman" panose="02020603050405020304" charset="0"/>
                    <a:cs typeface="Times New Roman" panose="02020603050405020304" charset="0"/>
                    <a:sym typeface="+mn-ea"/>
                  </a:rPr>
                  <a:t>đầu</a:t>
                </a:r>
                <a:r>
                  <a:rPr lang="en-US" sz="1400" dirty="0">
                    <a:latin typeface="Times New Roman" panose="02020603050405020304" charset="0"/>
                    <a:cs typeface="Times New Roman" panose="02020603050405020304" charset="0"/>
                    <a:sym typeface="+mn-ea"/>
                  </a:rPr>
                  <a:t> m x n, kernel k x k, padding p, stride s, </a:t>
                </a:r>
                <a:r>
                  <a:rPr lang="en-US" sz="1400" dirty="0" err="1">
                    <a:latin typeface="Times New Roman" panose="02020603050405020304" charset="0"/>
                    <a:cs typeface="Times New Roman" panose="02020603050405020304" charset="0"/>
                    <a:sym typeface="+mn-ea"/>
                  </a:rPr>
                  <a:t>thì</a:t>
                </a:r>
                <a:r>
                  <a:rPr lang="en-US" sz="1400" dirty="0">
                    <a:latin typeface="Times New Roman" panose="02020603050405020304" charset="0"/>
                    <a:cs typeface="Times New Roman" panose="02020603050405020304" charset="0"/>
                    <a:sym typeface="+mn-ea"/>
                  </a:rPr>
                  <a:t> ma </a:t>
                </a:r>
                <a:r>
                  <a:rPr lang="en-US" sz="1400" dirty="0" err="1">
                    <a:latin typeface="Times New Roman" panose="02020603050405020304" charset="0"/>
                    <a:cs typeface="Times New Roman" panose="02020603050405020304" charset="0"/>
                    <a:sym typeface="+mn-ea"/>
                  </a:rPr>
                  <a:t>trận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đầu</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ra</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có</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kích</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thước</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là</a:t>
                </a:r>
                <a:r>
                  <a:rPr lang="en-US" sz="1400" dirty="0">
                    <a:latin typeface="Times New Roman" panose="02020603050405020304" charset="0"/>
                    <a:cs typeface="Times New Roman" panose="02020603050405020304" charset="0"/>
                    <a:sym typeface="+mn-ea"/>
                  </a:rPr>
                  <a:t>: </a:t>
                </a:r>
                <a:endParaRPr lang="en-US" sz="1400" dirty="0">
                  <a:latin typeface="Times New Roman" panose="02020603050405020304" charset="0"/>
                  <a:cs typeface="Times New Roman" panose="02020603050405020304" charset="0"/>
                  <a:sym typeface="+mn-ea"/>
                </a:endParaRPr>
              </a:p>
              <a:p>
                <a:pPr marL="0" lvl="0" indent="0" algn="l" rtl="0">
                  <a:lnSpc>
                    <a:spcPct val="110000"/>
                  </a:lnSpc>
                  <a:spcBef>
                    <a:spcPts val="600"/>
                  </a:spcBef>
                  <a:spcAft>
                    <a:spcPts val="0"/>
                  </a:spcAft>
                  <a:buFont typeface="Wingdings" panose="05000000000000000000" charset="0"/>
                  <a:buNone/>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cs typeface="Cambria Math" panose="02040503050406030204" pitchFamily="18" charset="0"/>
                            </a:rPr>
                          </m:ctrlPr>
                        </m:dPr>
                        <m:e>
                          <m:f>
                            <m:fPr>
                              <m:ctrlPr>
                                <a:rPr lang="en-US" sz="1400" i="1">
                                  <a:latin typeface="Cambria Math" panose="02040503050406030204" pitchFamily="18" charset="0"/>
                                  <a:cs typeface="Cambria Math" panose="02040503050406030204" pitchFamily="18" charset="0"/>
                                </a:rPr>
                              </m:ctrlPr>
                            </m:fPr>
                            <m:num>
                              <m:r>
                                <a:rPr lang="en-US" sz="1400" i="1">
                                  <a:latin typeface="Cambria Math" panose="02040503050406030204" pitchFamily="18" charset="0"/>
                                  <a:cs typeface="Cambria Math" panose="02040503050406030204" pitchFamily="18" charset="0"/>
                                </a:rPr>
                                <m:t>𝑚</m:t>
                              </m:r>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cs typeface="Cambria Math" panose="02040503050406030204" pitchFamily="18" charset="0"/>
                                </a:rPr>
                                <m:t>𝑘</m:t>
                              </m:r>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ea typeface="MS Mincho" charset="0"/>
                                  <a:cs typeface="Cambria Math" panose="02040503050406030204" pitchFamily="18" charset="0"/>
                                </a:rPr>
                                <m:t>2</m:t>
                              </m:r>
                              <m:r>
                                <a:rPr lang="en-US" sz="1400" i="1">
                                  <a:latin typeface="Cambria Math" panose="02040503050406030204" pitchFamily="18" charset="0"/>
                                  <a:cs typeface="Cambria Math" panose="02040503050406030204" pitchFamily="18" charset="0"/>
                                </a:rPr>
                                <m:t>𝑝</m:t>
                              </m:r>
                            </m:num>
                            <m:den>
                              <m:r>
                                <a:rPr lang="en-US" sz="1400" i="1">
                                  <a:latin typeface="Cambria Math" panose="02040503050406030204" pitchFamily="18" charset="0"/>
                                  <a:cs typeface="Cambria Math" panose="02040503050406030204" pitchFamily="18" charset="0"/>
                                </a:rPr>
                                <m:t>𝑠</m:t>
                              </m:r>
                            </m:den>
                          </m:f>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ea typeface="MS Mincho" charset="0"/>
                              <a:cs typeface="Cambria Math" panose="02040503050406030204" pitchFamily="18" charset="0"/>
                            </a:rPr>
                            <m:t>1</m:t>
                          </m:r>
                          <m:r>
                            <m:rPr>
                              <m:nor/>
                            </m:rPr>
                            <a:rPr lang="en-US" sz="1400">
                              <a:latin typeface="Cambria Math" panose="02040503050406030204" pitchFamily="18" charset="0"/>
                              <a:ea typeface="MS Mincho" charset="0"/>
                              <a:cs typeface="Cambria Math" panose="02040503050406030204" pitchFamily="18" charset="0"/>
                            </a:rPr>
                            <m:t> </m:t>
                          </m:r>
                        </m:e>
                      </m:d>
                      <m:r>
                        <a:rPr lang="en-US" sz="1400" i="1" smtClean="0">
                          <a:latin typeface="Cambria Math" panose="02040503050406030204" pitchFamily="18" charset="0"/>
                          <a:ea typeface="MS Mincho" charset="0"/>
                          <a:cs typeface="Cambria Math" panose="02040503050406030204" pitchFamily="18" charset="0"/>
                        </a:rPr>
                        <m:t>×</m:t>
                      </m:r>
                      <m:d>
                        <m:dPr>
                          <m:ctrlPr>
                            <a:rPr lang="en-US" sz="1400" i="1" smtClean="0">
                              <a:latin typeface="Cambria Math" panose="02040503050406030204" pitchFamily="18" charset="0"/>
                              <a:ea typeface="Cambria Math" panose="02040503050406030204" pitchFamily="18" charset="0"/>
                              <a:cs typeface="Cambria Math" panose="02040503050406030204" pitchFamily="18" charset="0"/>
                            </a:rPr>
                          </m:ctrlPr>
                        </m:dPr>
                        <m:e>
                          <m:f>
                            <m:fPr>
                              <m:ctrlPr>
                                <a:rPr lang="en-US" sz="1400" i="1">
                                  <a:latin typeface="Cambria Math" panose="02040503050406030204" pitchFamily="18" charset="0"/>
                                  <a:cs typeface="Cambria Math" panose="02040503050406030204" pitchFamily="18" charset="0"/>
                                </a:rPr>
                              </m:ctrlPr>
                            </m:fPr>
                            <m:num>
                              <m:r>
                                <a:rPr lang="en-US" sz="1400" b="0" i="1" smtClean="0">
                                  <a:latin typeface="Cambria Math" panose="02040503050406030204" pitchFamily="18" charset="0"/>
                                  <a:cs typeface="Cambria Math" panose="02040503050406030204" pitchFamily="18" charset="0"/>
                                </a:rPr>
                                <m:t>𝑛</m:t>
                              </m:r>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cs typeface="Cambria Math" panose="02040503050406030204" pitchFamily="18" charset="0"/>
                                </a:rPr>
                                <m:t>𝑘</m:t>
                              </m:r>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ea typeface="MS Mincho" charset="0"/>
                                  <a:cs typeface="Cambria Math" panose="02040503050406030204" pitchFamily="18" charset="0"/>
                                </a:rPr>
                                <m:t>2</m:t>
                              </m:r>
                              <m:r>
                                <a:rPr lang="en-US" sz="1400" i="1">
                                  <a:latin typeface="Cambria Math" panose="02040503050406030204" pitchFamily="18" charset="0"/>
                                  <a:cs typeface="Cambria Math" panose="02040503050406030204" pitchFamily="18" charset="0"/>
                                </a:rPr>
                                <m:t>𝑝</m:t>
                              </m:r>
                            </m:num>
                            <m:den>
                              <m:r>
                                <a:rPr lang="en-US" sz="1400" i="1">
                                  <a:latin typeface="Cambria Math" panose="02040503050406030204" pitchFamily="18" charset="0"/>
                                  <a:cs typeface="Cambria Math" panose="02040503050406030204" pitchFamily="18" charset="0"/>
                                </a:rPr>
                                <m:t>𝑠</m:t>
                              </m:r>
                            </m:den>
                          </m:f>
                          <m:r>
                            <a:rPr lang="en-US" sz="1400" i="1">
                              <a:latin typeface="Cambria Math" panose="02040503050406030204" pitchFamily="18" charset="0"/>
                              <a:ea typeface="MS Mincho" charset="0"/>
                              <a:cs typeface="Cambria Math" panose="02040503050406030204" pitchFamily="18" charset="0"/>
                            </a:rPr>
                            <m:t>+</m:t>
                          </m:r>
                          <m:r>
                            <a:rPr lang="en-US" sz="1400" i="1">
                              <a:latin typeface="Cambria Math" panose="02040503050406030204" pitchFamily="18" charset="0"/>
                              <a:ea typeface="MS Mincho" charset="0"/>
                              <a:cs typeface="Cambria Math" panose="02040503050406030204" pitchFamily="18" charset="0"/>
                            </a:rPr>
                            <m:t>1</m:t>
                          </m:r>
                        </m:e>
                      </m:d>
                    </m:oMath>
                  </m:oMathPara>
                </a14:m>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mc:Choice>
        <mc:Fallback>
          <p:sp>
            <p:nvSpPr>
              <p:cNvPr id="72" name="Google Shape;72;p13"/>
              <p:cNvSpPr txBox="1">
                <a:spLocks noRot="1" noChangeAspect="1" noMove="1" noResize="1" noEditPoints="1" noAdjustHandles="1" noChangeArrowheads="1" noChangeShapeType="1" noTextEdit="1"/>
              </p:cNvSpPr>
              <p:nvPr>
                <p:ph type="body" idx="1"/>
              </p:nvPr>
            </p:nvSpPr>
            <p:spPr>
              <a:xfrm>
                <a:off x="827405" y="771525"/>
                <a:ext cx="4887595" cy="3917950"/>
              </a:xfrm>
              <a:prstGeom prst="rect">
                <a:avLst/>
              </a:prstGeom>
              <a:blipFill rotWithShape="1">
                <a:blip r:embed="rId1"/>
                <a:stretch>
                  <a:fillRect/>
                </a:stretch>
              </a:blipFill>
            </p:spPr>
            <p:txBody>
              <a:bodyPr/>
              <a:lstStyle/>
              <a:p>
                <a:r>
                  <a:rPr lang="en-US" altLang="en-US">
                    <a:noFill/>
                  </a:rPr>
                  <a:t> </a:t>
                </a:r>
              </a:p>
            </p:txBody>
          </p:sp>
        </mc:Fallback>
      </mc:AlternateContent>
      <p:grpSp>
        <p:nvGrpSpPr>
          <p:cNvPr id="73" name="Google Shape;73;p13"/>
          <p:cNvGrpSpPr/>
          <p:nvPr/>
        </p:nvGrpSpPr>
        <p:grpSpPr>
          <a:xfrm>
            <a:off x="7926070" y="555625"/>
            <a:ext cx="687705" cy="497205"/>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8" name="Picture 7"/>
          <p:cNvPicPr>
            <a:picLocks noChangeAspect="1" noChangeArrowheads="1" noCrop="1"/>
          </p:cNvPicPr>
          <p:nvPr/>
        </p:nvPicPr>
        <p:blipFill>
          <a:blip r:embed="rId2"/>
          <a:srcRect/>
          <a:stretch>
            <a:fillRect/>
          </a:stretch>
        </p:blipFill>
        <p:spPr bwMode="auto">
          <a:xfrm>
            <a:off x="6209030" y="555625"/>
            <a:ext cx="1697355" cy="1929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noCrop="1"/>
          </p:cNvPicPr>
          <p:nvPr/>
        </p:nvPicPr>
        <p:blipFill>
          <a:blip r:embed="rId3"/>
          <a:srcRect/>
          <a:stretch>
            <a:fillRect/>
          </a:stretch>
        </p:blipFill>
        <p:spPr bwMode="auto">
          <a:xfrm>
            <a:off x="6147435" y="2571750"/>
            <a:ext cx="2112645" cy="2038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300736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2. </a:t>
            </a:r>
            <a:r>
              <a:rPr sz="2000">
                <a:latin typeface="Times New Roman" panose="02020603050405020304" charset="0"/>
                <a:cs typeface="Times New Roman" panose="02020603050405020304" charset="0"/>
              </a:rPr>
              <a:t>Activation Function</a:t>
            </a:r>
            <a:endParaRPr sz="20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464945"/>
            <a:ext cx="4251325" cy="315722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Sử dụng hàm kích hoạt phi tuyến (nonlinear activation) như: Sigmoid, ReLU để kích hoạt trọng số của các node.</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a. </a:t>
            </a:r>
            <a:r>
              <a:rPr lang="en-US" altLang="en-GB" sz="1400" i="1">
                <a:solidFill>
                  <a:srgbClr val="000000"/>
                </a:solidFill>
                <a:latin typeface="Times New Roman" panose="02020603050405020304" charset="0"/>
                <a:ea typeface="Work Sans Medium"/>
                <a:cs typeface="Times New Roman" panose="02020603050405020304" charset="0"/>
                <a:sym typeface="Work Sans Medium"/>
              </a:rPr>
              <a:t>Sigmoid</a:t>
            </a:r>
            <a:endParaRPr lang="en-US" altLang="en-GB" sz="1400" i="1">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Công thức: </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Nhận đầu vào là một số thực và chuyển thành một giá trị trong khoảng (0,1)</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mc:AlternateContent xmlns:mc="http://schemas.openxmlformats.org/markup-compatibility/2006">
        <mc:Choice xmlns:a14="http://schemas.microsoft.com/office/drawing/2010/main" Requires="a14">
          <p:sp>
            <p:nvSpPr>
              <p:cNvPr id="2" name="Text Box 1"/>
              <p:cNvSpPr txBox="1"/>
              <p:nvPr/>
            </p:nvSpPr>
            <p:spPr>
              <a:xfrm>
                <a:off x="2123440" y="2821940"/>
                <a:ext cx="1252220" cy="443865"/>
              </a:xfrm>
              <a:prstGeom prst="rect">
                <a:avLst/>
              </a:prstGeom>
              <a:noFill/>
            </p:spPr>
            <p:txBody>
              <a:bodyPr wrap="none" rtlCol="0" anchor="t">
                <a:spAutoFit/>
              </a:bodyPr>
              <a:p>
                <a:r>
                  <a:rPr lang="en-US" sz="1600">
                    <a:latin typeface="Times New Roman" panose="02020603050405020304" charset="0"/>
                    <a:cs typeface="Times New Roman" panose="02020603050405020304" charset="0"/>
                  </a:rPr>
                  <a:t>σ(x) = </a:t>
                </a:r>
                <a14:m>
                  <m:oMath xmlns:m="http://schemas.openxmlformats.org/officeDocument/2006/math">
                    <m:f>
                      <m:fPr>
                        <m:ctrlPr>
                          <a:rPr lang="en-US" sz="1600" i="1">
                            <a:latin typeface="Cambria Math" panose="02040503050406030204" pitchFamily="18" charset="0"/>
                            <a:cs typeface="Cambria Math" panose="02040503050406030204" pitchFamily="18" charset="0"/>
                          </a:rPr>
                        </m:ctrlPr>
                      </m:fPr>
                      <m:num>
                        <m:r>
                          <a:rPr lang="en-US" sz="1600" i="1">
                            <a:latin typeface="Cambria Math" panose="02040503050406030204" pitchFamily="18" charset="0"/>
                            <a:ea typeface="MS Mincho" charset="0"/>
                            <a:cs typeface="Cambria Math" panose="02040503050406030204" pitchFamily="18" charset="0"/>
                          </a:rPr>
                          <m:t>1</m:t>
                        </m:r>
                      </m:num>
                      <m:den>
                        <m:r>
                          <a:rPr lang="en-US" sz="1600" i="1">
                            <a:latin typeface="Cambria Math" panose="02040503050406030204" pitchFamily="18" charset="0"/>
                            <a:ea typeface="MS Mincho" charset="0"/>
                            <a:cs typeface="Cambria Math" panose="02040503050406030204" pitchFamily="18" charset="0"/>
                          </a:rPr>
                          <m:t>1</m:t>
                        </m:r>
                        <m:r>
                          <a:rPr lang="en-US" sz="1600" i="1">
                            <a:latin typeface="Cambria Math" panose="02040503050406030204" pitchFamily="18" charset="0"/>
                            <a:ea typeface="MS Mincho" charset="0"/>
                            <a:cs typeface="Cambria Math" panose="02040503050406030204" pitchFamily="18" charset="0"/>
                          </a:rPr>
                          <m:t> + </m:t>
                        </m:r>
                        <m:sSup>
                          <m:sSupPr>
                            <m:ctrlPr>
                              <a:rPr lang="en-US" sz="1600" i="1">
                                <a:latin typeface="Cambria Math" panose="02040503050406030204" pitchFamily="18" charset="0"/>
                                <a:cs typeface="Cambria Math" panose="02040503050406030204" pitchFamily="18" charset="0"/>
                              </a:rPr>
                            </m:ctrlPr>
                          </m:sSupPr>
                          <m:e>
                            <m:r>
                              <a:rPr lang="en-US" sz="1600" i="1">
                                <a:latin typeface="Cambria Math" panose="02040503050406030204" pitchFamily="18" charset="0"/>
                                <a:cs typeface="Cambria Math" panose="02040503050406030204" pitchFamily="18" charset="0"/>
                              </a:rPr>
                              <m:t>𝑒</m:t>
                            </m:r>
                          </m:e>
                          <m:sup>
                            <m:r>
                              <a:rPr lang="en-US" sz="1600" i="1">
                                <a:latin typeface="Cambria Math" panose="02040503050406030204" pitchFamily="18" charset="0"/>
                                <a:cs typeface="Cambria Math" panose="02040503050406030204" pitchFamily="18" charset="0"/>
                              </a:rPr>
                              <m:t>−</m:t>
                            </m:r>
                            <m:r>
                              <a:rPr lang="en-US" sz="1600" i="1">
                                <a:latin typeface="Cambria Math" panose="02040503050406030204" pitchFamily="18" charset="0"/>
                                <a:cs typeface="Cambria Math" panose="02040503050406030204" pitchFamily="18" charset="0"/>
                              </a:rPr>
                              <m:t>𝑥</m:t>
                            </m:r>
                          </m:sup>
                        </m:sSup>
                      </m:den>
                    </m:f>
                  </m:oMath>
                </a14:m>
                <a:endParaRPr lang="en-US" sz="1600">
                  <a:latin typeface="Times New Roman" panose="02020603050405020304" charset="0"/>
                  <a:cs typeface="Times New Roman" panose="02020603050405020304"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2123440" y="2821940"/>
                <a:ext cx="1252220" cy="443865"/>
              </a:xfrm>
              <a:prstGeom prst="rect">
                <a:avLst/>
              </a:prstGeom>
              <a:blipFill rotWithShape="1">
                <a:blip r:embed="rId1"/>
                <a:stretch>
                  <a:fillRect/>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5078730" y="2068195"/>
            <a:ext cx="3540125" cy="2360930"/>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 name="Google Shape;72;p13"/>
              <p:cNvSpPr txBox="1"/>
              <p:nvPr>
                <p:ph type="body" idx="1"/>
              </p:nvPr>
            </p:nvSpPr>
            <p:spPr>
              <a:xfrm>
                <a:off x="827405" y="858520"/>
                <a:ext cx="4251325" cy="37636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b. </a:t>
                </a:r>
                <a:r>
                  <a:rPr lang="en-US" altLang="en-GB" sz="1400" i="1">
                    <a:solidFill>
                      <a:srgbClr val="000000"/>
                    </a:solidFill>
                    <a:latin typeface="Times New Roman" panose="02020603050405020304" charset="0"/>
                    <a:ea typeface="Work Sans Medium"/>
                    <a:cs typeface="Times New Roman" panose="02020603050405020304" charset="0"/>
                    <a:sym typeface="Work Sans Medium"/>
                  </a:rPr>
                  <a:t>ReLU</a:t>
                </a:r>
                <a:endParaRPr lang="en-US" altLang="en-GB" sz="1400" i="1">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endParaRPr lang="en-US" altLang="en-GB" sz="1400" i="1">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i="1">
                    <a:solidFill>
                      <a:srgbClr val="000000"/>
                    </a:solidFill>
                    <a:latin typeface="Times New Roman" panose="02020603050405020304" charset="0"/>
                    <a:ea typeface="Work Sans Medium"/>
                    <a:cs typeface="Times New Roman" panose="02020603050405020304" charset="0"/>
                    <a:sym typeface="Work Sans Medium"/>
                  </a:rPr>
                  <a:t>- </a:t>
                </a:r>
                <a:r>
                  <a:rPr lang="en-US" altLang="en-GB" sz="1400">
                    <a:solidFill>
                      <a:srgbClr val="000000"/>
                    </a:solidFill>
                    <a:latin typeface="Times New Roman" panose="02020603050405020304" charset="0"/>
                    <a:ea typeface="Work Sans Medium"/>
                    <a:cs typeface="Times New Roman" panose="02020603050405020304" charset="0"/>
                    <a:sym typeface="Work Sans Medium"/>
                  </a:rPr>
                  <a:t>Công thức:  </a:t>
                </a:r>
                <a:r>
                  <a:rPr lang="en-US" sz="1400" dirty="0">
                    <a:latin typeface="Times New Roman" panose="02020603050405020304" charset="0"/>
                    <a:cs typeface="Times New Roman" panose="02020603050405020304" charset="0"/>
                    <a:sym typeface="+mn-ea"/>
                  </a:rPr>
                  <a:t>f(x) = max(0 , x)</a:t>
                </a:r>
                <a:endParaRPr lang="en-US" sz="1400" dirty="0">
                  <a:latin typeface="Times New Roman" panose="02020603050405020304" charset="0"/>
                  <a:cs typeface="Times New Roman" panose="02020603050405020304" charset="0"/>
                  <a:sym typeface="+mn-ea"/>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altLang="en-GB" sz="1400">
                    <a:solidFill>
                      <a:srgbClr val="000000"/>
                    </a:solidFill>
                    <a:latin typeface="Times New Roman" panose="02020603050405020304" charset="0"/>
                    <a:ea typeface="Work Sans Medium"/>
                    <a:cs typeface="Times New Roman" panose="02020603050405020304" charset="0"/>
                    <a:sym typeface="Work Sans Medium"/>
                  </a:rPr>
                  <a:t>Nhận đầu vào là một số thực và chuyển thành một giá trị trong khoảng (0, </a:t>
                </a:r>
                <a14:m>
                  <m:oMath xmlns:m="http://schemas.openxmlformats.org/officeDocument/2006/math">
                    <m:r>
                      <m:rPr>
                        <m:nor/>
                      </m:rPr>
                      <a:rPr lang="en-US" sz="1400">
                        <a:latin typeface="Cambria Math" panose="02040503050406030204" pitchFamily="18" charset="0"/>
                      </a:rPr>
                      <m:t>+</m:t>
                    </m:r>
                    <m:r>
                      <m:rPr>
                        <m:nor/>
                      </m:rPr>
                      <a:rPr lang="en-US" sz="1400">
                        <a:latin typeface="Cambria Math" panose="02040503050406030204" pitchFamily="18" charset="0"/>
                      </a:rPr>
                      <m:t>∞</m:t>
                    </m:r>
                  </m:oMath>
                </a14:m>
                <a:r>
                  <a:rPr lang="en-US" altLang="en-GB" sz="1400">
                    <a:solidFill>
                      <a:srgbClr val="000000"/>
                    </a:solidFill>
                    <a:latin typeface="Times New Roman" panose="02020603050405020304" charset="0"/>
                    <a:ea typeface="Work Sans Medium"/>
                    <a:cs typeface="Times New Roman" panose="02020603050405020304" charset="0"/>
                    <a:sym typeface="Work Sans Medium"/>
                  </a:rPr>
                  <a:t>)</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mc:Choice>
        <mc:Fallback>
          <p:sp>
            <p:nvSpPr>
              <p:cNvPr id="72" name="Google Shape;72;p13"/>
              <p:cNvSpPr txBox="1">
                <a:spLocks noRot="1" noChangeAspect="1" noMove="1" noResize="1" noEditPoints="1" noAdjustHandles="1" noChangeArrowheads="1" noChangeShapeType="1" noTextEdit="1"/>
              </p:cNvSpPr>
              <p:nvPr>
                <p:ph type="body" idx="1"/>
              </p:nvPr>
            </p:nvSpPr>
            <p:spPr>
              <a:xfrm>
                <a:off x="827405" y="858520"/>
                <a:ext cx="4251325" cy="3763645"/>
              </a:xfrm>
              <a:prstGeom prst="rect">
                <a:avLst/>
              </a:prstGeom>
              <a:blipFill rotWithShape="1">
                <a:blip r:embed="rId1"/>
                <a:stretch>
                  <a:fillRect/>
                </a:stretch>
              </a:blipFill>
            </p:spPr>
            <p:txBody>
              <a:bodyPr/>
              <a:lstStyle/>
              <a:p>
                <a:r>
                  <a:rPr lang="en-US" altLang="en-US">
                    <a:noFill/>
                  </a:rPr>
                  <a:t> </a:t>
                </a:r>
              </a:p>
            </p:txBody>
          </p:sp>
        </mc:Fallback>
      </mc:AlternateContent>
      <p:grpSp>
        <p:nvGrpSpPr>
          <p:cNvPr id="73" name="Google Shape;73;p13"/>
          <p:cNvGrpSpPr/>
          <p:nvPr/>
        </p:nvGrpSpPr>
        <p:grpSpPr>
          <a:xfrm>
            <a:off x="8138160" y="483870"/>
            <a:ext cx="487045" cy="41783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8" name="Picture 1" descr="Chart, line chart&#10;&#10;Description automatically generated"/>
          <p:cNvPicPr>
            <a:picLocks noGrp="1" noChangeAspect="1"/>
          </p:cNvPicPr>
          <p:nvPr/>
        </p:nvPicPr>
        <p:blipFill>
          <a:blip r:embed="rId2"/>
          <a:stretch>
            <a:fillRect/>
          </a:stretch>
        </p:blipFill>
        <p:spPr>
          <a:xfrm>
            <a:off x="5078730" y="1419860"/>
            <a:ext cx="3267710" cy="2122170"/>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300736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3. </a:t>
            </a:r>
            <a:r>
              <a:rPr sz="2000">
                <a:latin typeface="Times New Roman" panose="02020603050405020304" charset="0"/>
                <a:cs typeface="Times New Roman" panose="02020603050405020304" charset="0"/>
              </a:rPr>
              <a:t> Pooling Layer</a:t>
            </a:r>
            <a:endParaRPr sz="20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464945"/>
            <a:ext cx="7406005" cy="267525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a:latin typeface="Times New Roman" panose="02020603050405020304" charset="0"/>
                <a:cs typeface="Times New Roman" panose="02020603050405020304" charset="0"/>
                <a:sym typeface="+mn-ea"/>
              </a:rPr>
              <a:t> Dùng để giảm kích thước dữ liệu nhưng vẫn giữ được các thuộc tính quan trọng của dữ liệu</a:t>
            </a:r>
            <a:endParaRPr lang="en-US" sz="1400">
              <a:latin typeface="Times New Roman" panose="02020603050405020304" charset="0"/>
              <a:cs typeface="Times New Roman" panose="02020603050405020304" charset="0"/>
              <a:sym typeface="+mn-ea"/>
            </a:endParaRPr>
          </a:p>
          <a:p>
            <a:pPr marL="0" lvl="0" indent="0" algn="l" rtl="0">
              <a:spcBef>
                <a:spcPts val="600"/>
              </a:spcBef>
              <a:spcAft>
                <a:spcPts val="0"/>
              </a:spcAft>
              <a:buNone/>
            </a:pPr>
            <a:r>
              <a:rPr lang="en-US" sz="1400">
                <a:latin typeface="Times New Roman" panose="02020603050405020304" charset="0"/>
                <a:cs typeface="Times New Roman" panose="02020603050405020304" charset="0"/>
                <a:sym typeface="+mn-ea"/>
              </a:rPr>
              <a:t>- Một số loại pooling: Max Pooling, Average Pooling, Sum Pooling. </a:t>
            </a: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4152365" name="Picture 1" descr="Diagram&#10;&#10;Description automatically generated with medium confidence"/>
          <p:cNvPicPr>
            <a:picLocks noGrp="1" noChangeAspect="1"/>
          </p:cNvPicPr>
          <p:nvPr/>
        </p:nvPicPr>
        <p:blipFill>
          <a:blip r:embed="rId1"/>
          <a:stretch>
            <a:fillRect/>
          </a:stretch>
        </p:blipFill>
        <p:spPr>
          <a:xfrm>
            <a:off x="2195830" y="2513965"/>
            <a:ext cx="4580890" cy="1664970"/>
          </a:xfrm>
          <a:prstGeom prst="rect">
            <a:avLst/>
          </a:prstGeom>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300736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4. </a:t>
            </a:r>
            <a:r>
              <a:rPr sz="2000">
                <a:latin typeface="Times New Roman" panose="02020603050405020304" charset="0"/>
                <a:cs typeface="Times New Roman" panose="02020603050405020304" charset="0"/>
              </a:rPr>
              <a:t> Dropout</a:t>
            </a:r>
            <a:endParaRPr sz="20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251585"/>
            <a:ext cx="7406005" cy="323977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vi-VN" sz="1400" dirty="0">
                <a:latin typeface="Times New Roman" panose="02020603050405020304" charset="0"/>
                <a:cs typeface="Times New Roman" panose="02020603050405020304" charset="0"/>
                <a:sym typeface="+mn-ea"/>
              </a:rPr>
              <a:t>Dropout bỏ qua các node trong quá trình đào tạo một cách ngẫu nhiên.</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Sử dụng kỹ thuật dropout nhằm chống over-fitting trong quá trình training dữ liệu</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1"/>
          <a:stretch>
            <a:fillRect/>
          </a:stretch>
        </p:blipFill>
        <p:spPr>
          <a:xfrm>
            <a:off x="1619885" y="2355850"/>
            <a:ext cx="5683885" cy="2067560"/>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300736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5. </a:t>
            </a:r>
            <a:r>
              <a:rPr sz="2000">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sym typeface="+mn-ea"/>
              </a:rPr>
              <a:t>Fully connected layer</a:t>
            </a:r>
            <a:endParaRPr sz="20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464945"/>
            <a:ext cx="7406005" cy="3012440"/>
          </a:xfrm>
          <a:prstGeom prst="rect">
            <a:avLst/>
          </a:prstGeom>
        </p:spPr>
        <p:txBody>
          <a:bodyPr spcFirstLastPara="1" wrap="square" lIns="91425" tIns="91425" rIns="91425" bIns="91425" anchor="t" anchorCtr="0">
            <a:noAutofit/>
          </a:bodyPr>
          <a:lstStyle/>
          <a:p>
            <a:pPr marL="0" indent="0">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Kết hợp các đặc trưng đã được học ở lớp Convolution và Pooling để tạo đầu ra. Cuối cùng sử dụng hàm softmax hoặc sigmoid để phân loại đầu ra. </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267585" y="2139950"/>
            <a:ext cx="4427855" cy="2337435"/>
          </a:xfrm>
          <a:prstGeom prst="rect">
            <a:avLst/>
          </a:prstGeom>
          <a:noFill/>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650240"/>
            <a:ext cx="4951730" cy="5073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000">
                <a:latin typeface="Times New Roman" panose="02020603050405020304" charset="0"/>
                <a:cs typeface="Times New Roman" panose="02020603050405020304" charset="0"/>
              </a:rPr>
              <a:t>6. </a:t>
            </a:r>
            <a:r>
              <a:rPr sz="2000">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sym typeface="+mn-ea"/>
              </a:rPr>
              <a:t>Cách chọn tham số cho CNN</a:t>
            </a:r>
            <a:endParaRPr lang="en-US" sz="2000" dirty="0">
              <a:latin typeface="Times New Roman" panose="02020603050405020304" charset="0"/>
              <a:cs typeface="Times New Roman" panose="02020603050405020304" charset="0"/>
              <a:sym typeface="+mn-ea"/>
            </a:endParaRPr>
          </a:p>
        </p:txBody>
      </p:sp>
      <p:sp>
        <p:nvSpPr>
          <p:cNvPr id="72" name="Google Shape;72;p13"/>
          <p:cNvSpPr txBox="1"/>
          <p:nvPr>
            <p:ph type="body" idx="1"/>
          </p:nvPr>
        </p:nvSpPr>
        <p:spPr>
          <a:xfrm>
            <a:off x="814705" y="1635760"/>
            <a:ext cx="7179310" cy="2889250"/>
          </a:xfrm>
          <a:prstGeom prst="rect">
            <a:avLst/>
          </a:prstGeom>
        </p:spPr>
        <p:txBody>
          <a:bodyPr spcFirstLastPara="1" wrap="square" lIns="91425" tIns="91425" rIns="91425" bIns="91425" anchor="t" anchorCtr="0">
            <a:noAutofit/>
          </a:bodyPr>
          <a:lstStyle/>
          <a:p>
            <a:pPr marL="927100" lvl="1" indent="-342900">
              <a:lnSpc>
                <a:spcPct val="130000"/>
              </a:lnSpc>
              <a:buAutoNum type="arabicPeriod"/>
            </a:pPr>
            <a:r>
              <a:rPr lang="en-US" sz="1400">
                <a:latin typeface="Times New Roman" panose="02020603050405020304" charset="0"/>
                <a:cs typeface="Times New Roman" panose="02020603050405020304" charset="0"/>
                <a:sym typeface="+mn-ea"/>
              </a:rPr>
              <a:t>Số các convolution layer: càng nhiều các convolution layer thì performance càng được cải thiện. Để mô hình tốt thì nên chọn ít nhất 3 layer.</a:t>
            </a:r>
            <a:endParaRPr lang="en-US" sz="1400">
              <a:latin typeface="Times New Roman" panose="02020603050405020304" charset="0"/>
              <a:cs typeface="Times New Roman" panose="02020603050405020304" charset="0"/>
            </a:endParaRPr>
          </a:p>
          <a:p>
            <a:pPr marL="927100" lvl="1" indent="-342900">
              <a:lnSpc>
                <a:spcPct val="130000"/>
              </a:lnSpc>
              <a:buAutoNum type="arabicPeriod"/>
            </a:pPr>
            <a:r>
              <a:rPr lang="en-US" sz="1400">
                <a:latin typeface="Times New Roman" panose="02020603050405020304" charset="0"/>
                <a:cs typeface="Times New Roman" panose="02020603050405020304" charset="0"/>
                <a:sym typeface="+mn-ea"/>
              </a:rPr>
              <a:t>Kích thước Filter: thường là kích thước 5x5 hoặc 3x3</a:t>
            </a:r>
            <a:endParaRPr lang="en-US" sz="1400">
              <a:latin typeface="Times New Roman" panose="02020603050405020304" charset="0"/>
              <a:cs typeface="Times New Roman" panose="02020603050405020304" charset="0"/>
            </a:endParaRPr>
          </a:p>
          <a:p>
            <a:pPr marL="927100" lvl="1" indent="-342900">
              <a:lnSpc>
                <a:spcPct val="130000"/>
              </a:lnSpc>
              <a:buAutoNum type="arabicPeriod"/>
            </a:pPr>
            <a:r>
              <a:rPr lang="en-US" sz="1400">
                <a:latin typeface="Times New Roman" panose="02020603050405020304" charset="0"/>
                <a:cs typeface="Times New Roman" panose="02020603050405020304" charset="0"/>
                <a:sym typeface="+mn-ea"/>
              </a:rPr>
              <a:t>Kích thước Pooling: thường là 2x2 hoặc 4x4 cho ảnh đầu vào lớn.</a:t>
            </a:r>
            <a:endParaRPr lang="en-US" sz="1400">
              <a:latin typeface="Times New Roman" panose="02020603050405020304" charset="0"/>
              <a:cs typeface="Times New Roman" panose="02020603050405020304" charset="0"/>
            </a:endParaRPr>
          </a:p>
          <a:p>
            <a:pPr marL="927100" lvl="1" indent="-342900">
              <a:lnSpc>
                <a:spcPct val="130000"/>
              </a:lnSpc>
              <a:buAutoNum type="arabicPeriod"/>
            </a:pPr>
            <a:r>
              <a:rPr lang="en-US" sz="1400">
                <a:latin typeface="Times New Roman" panose="02020603050405020304" charset="0"/>
                <a:cs typeface="Times New Roman" panose="02020603050405020304" charset="0"/>
                <a:sym typeface="+mn-ea"/>
              </a:rPr>
              <a:t>Thực hiện việc train test nhiều lần để chọn ra tham số tốt nhất.</a:t>
            </a:r>
            <a:endParaRPr lang="en-US" sz="1400">
              <a:latin typeface="Times New Roman" panose="02020603050405020304" charset="0"/>
              <a:cs typeface="Times New Roman" panose="02020603050405020304" charset="0"/>
            </a:endParaRPr>
          </a:p>
          <a:p>
            <a:pPr marL="0" indent="0">
              <a:lnSpc>
                <a:spcPct val="130000"/>
              </a:lnSpc>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452360" y="556895"/>
            <a:ext cx="1052830" cy="74549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611505" y="556895"/>
            <a:ext cx="6729730" cy="5740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 </a:t>
            </a:r>
            <a:r>
              <a:rPr lang="en-US" sz="2400">
                <a:latin typeface="Times New Roman" panose="02020603050405020304" charset="0"/>
                <a:cs typeface="Times New Roman" panose="02020603050405020304" charset="0"/>
                <a:sym typeface="+mn-ea"/>
              </a:rPr>
              <a:t>Đại lượng đo độ chính xác của một mô hình</a:t>
            </a:r>
            <a:endParaRPr lang="en-US" altLang="en-GB" sz="2400">
              <a:latin typeface="Times New Roman" panose="02020603050405020304" charset="0"/>
              <a:cs typeface="Times New Roman" panose="02020603050405020304" charset="0"/>
            </a:endParaRPr>
          </a:p>
        </p:txBody>
      </p:sp>
      <p:sp>
        <p:nvSpPr>
          <p:cNvPr id="72" name="Google Shape;72;p13"/>
          <p:cNvSpPr txBox="1"/>
          <p:nvPr>
            <p:ph type="body" idx="1"/>
          </p:nvPr>
        </p:nvSpPr>
        <p:spPr>
          <a:xfrm>
            <a:off x="827405" y="1347470"/>
            <a:ext cx="4766945" cy="335851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a:latin typeface="Times New Roman" panose="02020603050405020304" charset="0"/>
                <a:cs typeface="Times New Roman" panose="02020603050405020304" charset="0"/>
                <a:sym typeface="+mn-ea"/>
              </a:rPr>
              <a:t>Một số độ do dùng để đánh giá hiệu năng của một mô hình: Accuracy.</a:t>
            </a:r>
            <a:endParaRPr lang="en-US" sz="1400">
              <a:latin typeface="Times New Roman" panose="02020603050405020304" charset="0"/>
              <a:cs typeface="Times New Roman" panose="02020603050405020304" charset="0"/>
              <a:sym typeface="+mn-ea"/>
            </a:endParaRPr>
          </a:p>
          <a:p>
            <a:pPr marL="0" lvl="0" indent="0" algn="l" rtl="0">
              <a:spcBef>
                <a:spcPts val="600"/>
              </a:spcBef>
              <a:spcAft>
                <a:spcPts val="0"/>
              </a:spcAf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t>
            </a:r>
            <a:r>
              <a:rPr lang="en-US" sz="1400">
                <a:latin typeface="Times New Roman" panose="02020603050405020304" charset="0"/>
                <a:cs typeface="Times New Roman" panose="02020603050405020304" charset="0"/>
                <a:sym typeface="+mn-ea"/>
              </a:rPr>
              <a:t>Với bài toán phân loại hai lớp, giả thiết hai phân loại sẽ là positive (+) và negative (-) ta có ma trận Confusion matrix </a:t>
            </a:r>
            <a:endParaRPr lang="en-US" sz="1400">
              <a:latin typeface="Times New Roman" panose="02020603050405020304" charset="0"/>
              <a:cs typeface="Times New Roman" panose="02020603050405020304" charset="0"/>
              <a:sym typeface="+mn-ea"/>
            </a:endParaRPr>
          </a:p>
          <a:p>
            <a:pPr marL="0" indent="0">
              <a:buNone/>
            </a:pPr>
            <a:r>
              <a:rPr lang="en-US" sz="1400">
                <a:latin typeface="Times New Roman" panose="02020603050405020304" charset="0"/>
                <a:cs typeface="Times New Roman" panose="02020603050405020304" charset="0"/>
                <a:sym typeface="+mn-ea"/>
              </a:rPr>
              <a:t>- Trong đó:</a:t>
            </a:r>
            <a:endParaRPr lang="en-US" sz="1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400">
                <a:latin typeface="Times New Roman" panose="02020603050405020304" charset="0"/>
                <a:cs typeface="Times New Roman" panose="02020603050405020304" charset="0"/>
                <a:sym typeface="+mn-ea"/>
              </a:rPr>
              <a:t>TP (True Positive): Số trường hợp dự báo đúng Positive.</a:t>
            </a:r>
            <a:endParaRPr lang="en-US" sz="1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400">
                <a:latin typeface="Times New Roman" panose="02020603050405020304" charset="0"/>
                <a:cs typeface="Times New Roman" panose="02020603050405020304" charset="0"/>
                <a:sym typeface="+mn-ea"/>
              </a:rPr>
              <a:t>TN (True Negative): Số trường hợp dự báo đúng Negative.</a:t>
            </a:r>
            <a:endParaRPr lang="en-US" sz="1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400">
                <a:latin typeface="Times New Roman" panose="02020603050405020304" charset="0"/>
                <a:cs typeface="Times New Roman" panose="02020603050405020304" charset="0"/>
                <a:sym typeface="+mn-ea"/>
              </a:rPr>
              <a:t>FP (False Positive): Số trường hợp thực tế là Negative nhưng dự báo là Positive.</a:t>
            </a:r>
            <a:endParaRPr lang="en-US" sz="1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400">
                <a:latin typeface="Times New Roman" panose="02020603050405020304" charset="0"/>
                <a:cs typeface="Times New Roman" panose="02020603050405020304" charset="0"/>
                <a:sym typeface="+mn-ea"/>
              </a:rPr>
              <a:t>FN (False Negative): Số trường hợp thực tế là Positive nhưng dự báo là Negative.</a:t>
            </a:r>
            <a:endParaRPr lang="en-US" sz="1400">
              <a:latin typeface="Times New Roman" panose="02020603050405020304" charset="0"/>
              <a:cs typeface="Times New Roman" panose="02020603050405020304" charset="0"/>
            </a:endParaRPr>
          </a:p>
          <a:p>
            <a:pPr marL="0" lvl="0" indent="0" algn="l" rtl="0">
              <a:spcBef>
                <a:spcPts val="600"/>
              </a:spcBef>
              <a:spcAft>
                <a:spcPts val="0"/>
              </a:spcAf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p:grpSp>
        <p:nvGrpSpPr>
          <p:cNvPr id="73" name="Google Shape;73;p13"/>
          <p:cNvGrpSpPr/>
          <p:nvPr/>
        </p:nvGrpSpPr>
        <p:grpSpPr>
          <a:xfrm>
            <a:off x="7518400" y="711835"/>
            <a:ext cx="824865" cy="55880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0" name="Picture 10"/>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059170" y="1584960"/>
            <a:ext cx="2552700" cy="2837180"/>
          </a:xfrm>
          <a:prstGeom prst="rect">
            <a:avLst/>
          </a:prstGeom>
          <a:noFill/>
        </p:spPr>
      </p:pic>
      <p:sp>
        <p:nvSpPr>
          <p:cNvPr id="2" name="Notched Right Arrow 1"/>
          <p:cNvSpPr/>
          <p:nvPr/>
        </p:nvSpPr>
        <p:spPr>
          <a:xfrm>
            <a:off x="5220335" y="2211705"/>
            <a:ext cx="424180" cy="174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611505" y="525780"/>
            <a:ext cx="2540635" cy="749935"/>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US" altLang="en-GB">
                <a:latin typeface="Work Sans" charset="0"/>
                <a:cs typeface="Work Sans" charset="0"/>
              </a:rPr>
              <a:t>Nội dung</a:t>
            </a:r>
            <a:endParaRPr lang="en-US" altLang="en-GB">
              <a:latin typeface="Work Sans" charset="0"/>
              <a:cs typeface="Work Sans" charset="0"/>
            </a:endParaRPr>
          </a:p>
        </p:txBody>
      </p:sp>
      <p:sp>
        <p:nvSpPr>
          <p:cNvPr id="105" name="Google Shape;105;p17"/>
          <p:cNvSpPr txBox="1"/>
          <p:nvPr>
            <p:ph type="body" idx="1"/>
          </p:nvPr>
        </p:nvSpPr>
        <p:spPr>
          <a:xfrm>
            <a:off x="1000125" y="1275715"/>
            <a:ext cx="7364095" cy="303149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Đặt vấn đề</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Chương 1: Các hướng tiếp cận của bài toán phân cụm</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Chương 2: Các thuật toán trong phân cụm dữ liệu</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Chương 3: Cấu trúc mạng CNN và các đại lượng đo độ chính xác của mô hình</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Chương 4: Thực nghiệm và đánh giá</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Chương 5: Kết luận và hướng phát triển</a:t>
            </a:r>
            <a:endParaRPr lang="en-US" altLang="en-GB">
              <a:latin typeface="Times New Roman" panose="02020603050405020304" charset="0"/>
              <a:cs typeface="Times New Roman" panose="02020603050405020304" charset="0"/>
            </a:endParaRPr>
          </a:p>
          <a:p>
            <a:pPr marL="457200" lvl="0" indent="-355600" algn="l" rtl="0">
              <a:spcBef>
                <a:spcPts val="600"/>
              </a:spcBef>
              <a:spcAft>
                <a:spcPts val="0"/>
              </a:spcAft>
              <a:buSzPts val="2000"/>
              <a:buChar char="▪"/>
            </a:pPr>
            <a:r>
              <a:rPr lang="en-US" altLang="en-GB">
                <a:latin typeface="Times New Roman" panose="02020603050405020304" charset="0"/>
                <a:cs typeface="Times New Roman" panose="02020603050405020304" charset="0"/>
              </a:rPr>
              <a:t>Tài liệu tham khảo</a:t>
            </a:r>
            <a:endParaRPr lang="en-US" altLang="en-GB">
              <a:latin typeface="Times New Roman" panose="02020603050405020304" charset="0"/>
              <a:cs typeface="Times New Roman" panose="02020603050405020304" charset="0"/>
            </a:endParaRPr>
          </a:p>
        </p:txBody>
      </p:sp>
      <p:grpSp>
        <p:nvGrpSpPr>
          <p:cNvPr id="106" name="Google Shape;106;p17"/>
          <p:cNvGrpSpPr/>
          <p:nvPr/>
        </p:nvGrpSpPr>
        <p:grpSpPr>
          <a:xfrm>
            <a:off x="7516121" y="711701"/>
            <a:ext cx="903434" cy="903434"/>
            <a:chOff x="2594325" y="1627175"/>
            <a:chExt cx="440850" cy="440850"/>
          </a:xfrm>
        </p:grpSpPr>
        <p:sp>
          <p:nvSpPr>
            <p:cNvPr id="107" name="Google Shape;107;p1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17"/>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 name="Google Shape;72;p13"/>
              <p:cNvSpPr txBox="1"/>
              <p:nvPr>
                <p:ph type="body" idx="1"/>
              </p:nvPr>
            </p:nvSpPr>
            <p:spPr>
              <a:xfrm>
                <a:off x="467360" y="497205"/>
                <a:ext cx="4511040" cy="4148455"/>
              </a:xfrm>
              <a:prstGeom prst="rect">
                <a:avLst/>
              </a:prstGeom>
            </p:spPr>
            <p:txBody>
              <a:bodyPr spcFirstLastPara="1" wrap="square" lIns="91425" tIns="91425" rIns="91425" bIns="91425" anchor="t" anchorCtr="0">
                <a:noAutofit/>
              </a:bodyPr>
              <a:lstStyle/>
              <a:p>
                <a:pPr marL="342900" lvl="0" indent="-342900" algn="l" rtl="0">
                  <a:spcBef>
                    <a:spcPts val="600"/>
                  </a:spcBef>
                  <a:spcAft>
                    <a:spcPts val="0"/>
                  </a:spcAft>
                  <a:buFont typeface="+mj-lt"/>
                  <a:buAutoNum type="arabicPeriod"/>
                </a:pPr>
                <a:endParaRPr lang="en-US" sz="1400" i="1">
                  <a:latin typeface="Times New Roman" panose="02020603050405020304" charset="0"/>
                  <a:cs typeface="Times New Roman" panose="02020603050405020304" charset="0"/>
                  <a:sym typeface="+mn-ea"/>
                </a:endParaRPr>
              </a:p>
              <a:p>
                <a:pPr marL="342900" lvl="0" indent="-342900" algn="l" rtl="0">
                  <a:spcBef>
                    <a:spcPts val="600"/>
                  </a:spcBef>
                  <a:spcAft>
                    <a:spcPts val="0"/>
                  </a:spcAft>
                  <a:buFont typeface="+mj-lt"/>
                  <a:buAutoNum type="arabicPeriod"/>
                </a:pPr>
                <a:r>
                  <a:rPr lang="en-US" sz="1400" i="1">
                    <a:latin typeface="Times New Roman" panose="02020603050405020304" charset="0"/>
                    <a:cs typeface="Times New Roman" panose="02020603050405020304" charset="0"/>
                    <a:sym typeface="+mn-ea"/>
                  </a:rPr>
                  <a:t>Accuracy - </a:t>
                </a:r>
                <a:r>
                  <a:rPr lang="en-US" sz="1400">
                    <a:latin typeface="Times New Roman" panose="02020603050405020304" charset="0"/>
                    <a:cs typeface="Times New Roman" panose="02020603050405020304" charset="0"/>
                    <a:sym typeface="+mn-ea"/>
                  </a:rPr>
                  <a:t>Đại lượng Độ chính xác</a:t>
                </a:r>
                <a:endParaRPr lang="en-US" sz="1400">
                  <a:latin typeface="Times New Roman" panose="02020603050405020304" charset="0"/>
                  <a:cs typeface="Times New Roman" panose="02020603050405020304" charset="0"/>
                  <a:sym typeface="+mn-ea"/>
                </a:endParaRPr>
              </a:p>
              <a:p>
                <a:pPr marL="342900" lvl="0" indent="-342900" algn="l" rtl="0">
                  <a:spcBef>
                    <a:spcPts val="600"/>
                  </a:spcBef>
                  <a:spcAft>
                    <a:spcPts val="0"/>
                  </a:spcAft>
                  <a:buFont typeface="+mj-lt"/>
                  <a:buAutoNum type="arabicPeriod"/>
                </a:pPr>
                <a:endParaRPr lang="en-US" sz="1400">
                  <a:latin typeface="Times New Roman" panose="02020603050405020304" charset="0"/>
                  <a:cs typeface="Times New Roman" panose="02020603050405020304" charset="0"/>
                  <a:sym typeface="+mn-ea"/>
                </a:endParaRPr>
              </a:p>
              <a:p>
                <a:pPr marL="0" lvl="0" indent="0" algn="l" rtl="0">
                  <a:spcBef>
                    <a:spcPts val="600"/>
                  </a:spcBef>
                  <a:spcAft>
                    <a:spcPts val="0"/>
                  </a:spcAft>
                  <a:buFont typeface="+mj-lt"/>
                  <a:buNone/>
                </a:pPr>
                <a:r>
                  <a:rPr lang="en-US" sz="1400">
                    <a:latin typeface="Times New Roman" panose="02020603050405020304" charset="0"/>
                    <a:cs typeface="Times New Roman" panose="02020603050405020304" charset="0"/>
                    <a:sym typeface="+mn-ea"/>
                  </a:rPr>
                  <a:t>	Accuracy = </a:t>
                </a:r>
                <a14:m>
                  <m:oMath xmlns:m="http://schemas.openxmlformats.org/officeDocument/2006/math">
                    <m:f>
                      <m:fPr>
                        <m:ctrlPr>
                          <a:rPr lang="en-US">
                            <a:latin typeface="Cambria Math" panose="02040503050406030204" pitchFamily="18" charset="0"/>
                            <a:cs typeface="Cambria Math" panose="02040503050406030204" pitchFamily="18" charset="0"/>
                          </a:rPr>
                        </m:ctrlPr>
                      </m:fPr>
                      <m:num>
                        <m:r>
                          <m:rPr>
                            <m:sty m:val="p"/>
                          </m:rPr>
                          <a:rPr lang="en-US">
                            <a:latin typeface="Cambria Math" panose="02040503050406030204" pitchFamily="18" charset="0"/>
                            <a:cs typeface="Cambria Math" panose="02040503050406030204" pitchFamily="18" charset="0"/>
                          </a:rPr>
                          <m:t>TP</m:t>
                        </m:r>
                        <m:r>
                          <a:rPr lang="en-US">
                            <a:latin typeface="Cambria Math" panose="02040503050406030204" pitchFamily="18" charset="0"/>
                            <a:ea typeface="MS Mincho" charset="0"/>
                            <a:cs typeface="Cambria Math" panose="02040503050406030204" pitchFamily="18" charset="0"/>
                          </a:rPr>
                          <m:t> + </m:t>
                        </m:r>
                        <m:r>
                          <m:rPr>
                            <m:sty m:val="p"/>
                          </m:rPr>
                          <a:rPr lang="en-US">
                            <a:latin typeface="Cambria Math" panose="02040503050406030204" pitchFamily="18" charset="0"/>
                            <a:cs typeface="Cambria Math" panose="02040503050406030204" pitchFamily="18" charset="0"/>
                          </a:rPr>
                          <m:t>TN</m:t>
                        </m:r>
                      </m:num>
                      <m:den>
                        <m:r>
                          <m:rPr>
                            <m:sty m:val="p"/>
                          </m:rPr>
                          <a:rPr lang="en-US">
                            <a:latin typeface="Cambria Math" panose="02040503050406030204" pitchFamily="18" charset="0"/>
                            <a:cs typeface="Cambria Math" panose="02040503050406030204" pitchFamily="18" charset="0"/>
                          </a:rPr>
                          <m:t>total</m:t>
                        </m:r>
                        <m:r>
                          <a:rPr lang="en-US">
                            <a:latin typeface="Cambria Math" panose="02040503050406030204" pitchFamily="18" charset="0"/>
                            <a:ea typeface="MS Mincho" charset="0"/>
                            <a:cs typeface="Cambria Math" panose="02040503050406030204" pitchFamily="18" charset="0"/>
                          </a:rPr>
                          <m:t> </m:t>
                        </m:r>
                        <m:r>
                          <m:rPr>
                            <m:sty m:val="p"/>
                          </m:rPr>
                          <a:rPr lang="en-US">
                            <a:latin typeface="Cambria Math" panose="02040503050406030204" pitchFamily="18" charset="0"/>
                            <a:cs typeface="Cambria Math" panose="02040503050406030204" pitchFamily="18" charset="0"/>
                          </a:rPr>
                          <m:t>Sample</m:t>
                        </m:r>
                      </m:den>
                    </m:f>
                  </m:oMath>
                </a14:m>
                <a:endParaRPr lang="en-US">
                  <a:latin typeface="Cambria Math" panose="02040503050406030204" pitchFamily="18" charset="0"/>
                  <a:cs typeface="Cambria Math" panose="02040503050406030204" pitchFamily="18" charset="0"/>
                </a:endParaRPr>
              </a:p>
              <a:p>
                <a:pPr marL="0" lvl="0" indent="0" algn="l" rtl="0">
                  <a:spcBef>
                    <a:spcPts val="600"/>
                  </a:spcBef>
                  <a:spcAft>
                    <a:spcPts val="0"/>
                  </a:spcAft>
                  <a:buFont typeface="+mj-lt"/>
                  <a:buNone/>
                </a:pPr>
                <a:endParaRPr lang="en-US" sz="1400">
                  <a:latin typeface="Cambria Math" panose="02040503050406030204" pitchFamily="18" charset="0"/>
                  <a:cs typeface="Cambria Math" panose="02040503050406030204" pitchFamily="18" charset="0"/>
                  <a:sym typeface="+mn-ea"/>
                </a:endParaRPr>
              </a:p>
              <a:p>
                <a:pPr marL="0" lvl="0" indent="0" algn="l" rtl="0">
                  <a:spcBef>
                    <a:spcPts val="600"/>
                  </a:spcBef>
                  <a:spcAft>
                    <a:spcPts val="0"/>
                  </a:spcAft>
                  <a:buFont typeface="+mj-lt"/>
                  <a:buNone/>
                </a:pPr>
                <a:endParaRPr lang="en-US" sz="1400">
                  <a:latin typeface="Cambria Math" panose="02040503050406030204" pitchFamily="18" charset="0"/>
                  <a:cs typeface="Cambria Math" panose="02040503050406030204" pitchFamily="18" charset="0"/>
                  <a:sym typeface="+mn-ea"/>
                </a:endParaRPr>
              </a:p>
              <a:p>
                <a:pPr marL="0" lvl="0" indent="0" algn="l" rtl="0">
                  <a:spcBef>
                    <a:spcPts val="600"/>
                  </a:spcBef>
                  <a:spcAft>
                    <a:spcPts val="0"/>
                  </a:spcAft>
                  <a:buFont typeface="+mj-lt"/>
                  <a:buNone/>
                </a:pPr>
                <a:r>
                  <a:rPr lang="en-US" sz="1400" i="1">
                    <a:latin typeface="Times New Roman" panose="02020603050405020304" charset="0"/>
                    <a:cs typeface="Times New Roman" panose="02020603050405020304" charset="0"/>
                    <a:sym typeface="+mn-ea"/>
                  </a:rPr>
                  <a:t>2.     Area Under the Curve (AUC) </a:t>
                </a:r>
                <a:r>
                  <a:rPr lang="en-US" sz="1400">
                    <a:latin typeface="Times New Roman" panose="02020603050405020304" charset="0"/>
                    <a:cs typeface="Times New Roman" panose="02020603050405020304" charset="0"/>
                    <a:sym typeface="+mn-ea"/>
                  </a:rPr>
                  <a:t>    </a:t>
                </a:r>
                <a:endParaRPr lang="en-US" sz="1400">
                  <a:latin typeface="Times New Roman" panose="02020603050405020304" charset="0"/>
                  <a:cs typeface="Times New Roman" panose="02020603050405020304" charset="0"/>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 Một mô hình hiệu quả khi có FPR thấp và TPR cao. </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 AUC là diện tích bên dưới bị giới hạn bởi ROC curve</a:t>
                </a: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285750" lvl="0" indent="-285750" algn="l" rtl="0">
                  <a:spcBef>
                    <a:spcPts val="600"/>
                  </a:spcBef>
                  <a:spcAft>
                    <a:spcPts val="0"/>
                  </a:spcAft>
                  <a:buFont typeface="Arial" panose="020B0604020202020204" pitchFamily="34" charset="0"/>
                  <a:buChar char="•"/>
                </a:pPr>
                <a:r>
                  <a:rPr lang="en-US" altLang="en-GB" sz="1400">
                    <a:solidFill>
                      <a:srgbClr val="000000"/>
                    </a:solidFill>
                    <a:latin typeface="Times New Roman" panose="02020603050405020304" charset="0"/>
                    <a:ea typeface="Work Sans Medium"/>
                    <a:cs typeface="Times New Roman" panose="02020603050405020304" charset="0"/>
                    <a:sym typeface="Work Sans Medium"/>
                  </a:rPr>
                  <a:t>True Positive Rate: 	TPR = </a:t>
                </a:r>
                <a14:m>
                  <m:oMath xmlns:m="http://schemas.openxmlformats.org/officeDocument/2006/math">
                    <m:f>
                      <m:fPr>
                        <m:ctrlPr>
                          <a:rPr lang="en-US" sz="1400">
                            <a:latin typeface="Cambria Math" panose="02040503050406030204" pitchFamily="18" charset="0"/>
                            <a:cs typeface="Cambria Math" panose="02040503050406030204" pitchFamily="18" charset="0"/>
                          </a:rPr>
                        </m:ctrlPr>
                      </m:fPr>
                      <m:num>
                        <m:r>
                          <m:rPr>
                            <m:sty m:val="p"/>
                          </m:rPr>
                          <a:rPr lang="en-US" sz="1400">
                            <a:latin typeface="Cambria Math" panose="02040503050406030204" pitchFamily="18" charset="0"/>
                            <a:cs typeface="Cambria Math" panose="02040503050406030204" pitchFamily="18" charset="0"/>
                          </a:rPr>
                          <m:t>TP</m:t>
                        </m:r>
                      </m:num>
                      <m:den>
                        <m:r>
                          <m:rPr>
                            <m:sty m:val="p"/>
                          </m:rPr>
                          <a:rPr lang="en-US" sz="1400">
                            <a:latin typeface="Cambria Math" panose="02040503050406030204" pitchFamily="18" charset="0"/>
                            <a:cs typeface="Cambria Math" panose="02040503050406030204" pitchFamily="18" charset="0"/>
                          </a:rPr>
                          <m:t>TP</m:t>
                        </m:r>
                        <m:r>
                          <a:rPr lang="en-US" sz="1400">
                            <a:latin typeface="Cambria Math" panose="02040503050406030204" pitchFamily="18" charset="0"/>
                            <a:ea typeface="MS Mincho" charset="0"/>
                            <a:cs typeface="Cambria Math" panose="02040503050406030204" pitchFamily="18" charset="0"/>
                          </a:rPr>
                          <m:t> + </m:t>
                        </m:r>
                        <m:r>
                          <m:rPr>
                            <m:sty m:val="p"/>
                          </m:rPr>
                          <a:rPr lang="en-US" sz="1400">
                            <a:latin typeface="Cambria Math" panose="02040503050406030204" pitchFamily="18" charset="0"/>
                            <a:cs typeface="Cambria Math" panose="02040503050406030204" pitchFamily="18" charset="0"/>
                          </a:rPr>
                          <m:t>FN</m:t>
                        </m:r>
                        <m:r>
                          <a:rPr lang="en-US" sz="1400">
                            <a:latin typeface="Cambria Math" panose="02040503050406030204" pitchFamily="18" charset="0"/>
                            <a:ea typeface="MS Mincho" charset="0"/>
                            <a:cs typeface="Cambria Math" panose="02040503050406030204" pitchFamily="18" charset="0"/>
                          </a:rPr>
                          <m:t> </m:t>
                        </m:r>
                      </m:den>
                    </m:f>
                  </m:oMath>
                </a14:m>
                <a:endParaRPr lang="en-US" sz="1400">
                  <a:latin typeface="Times New Roman" panose="02020603050405020304" charset="0"/>
                  <a:cs typeface="Times New Roman" panose="02020603050405020304" charset="0"/>
                </a:endParaRPr>
              </a:p>
              <a:p>
                <a:pPr marL="285750" lvl="0" indent="-285750" algn="l" rtl="0">
                  <a:spcBef>
                    <a:spcPts val="600"/>
                  </a:spcBef>
                  <a:spcAft>
                    <a:spcPts val="0"/>
                  </a:spcAft>
                  <a:buFont typeface="Arial" panose="020B0604020202020204" pitchFamily="34" charset="0"/>
                  <a:buChar char="•"/>
                </a:pPr>
                <a:r>
                  <a:rPr lang="en-US" sz="1400">
                    <a:latin typeface="Times New Roman" panose="02020603050405020304" charset="0"/>
                    <a:cs typeface="Times New Roman" panose="02020603050405020304" charset="0"/>
                    <a:sym typeface="+mn-ea"/>
                  </a:rPr>
                  <a:t>False Positive Rate:   FPR = </a:t>
                </a:r>
                <a14:m>
                  <m:oMath xmlns:m="http://schemas.openxmlformats.org/officeDocument/2006/math">
                    <m:f>
                      <m:fPr>
                        <m:ctrlPr>
                          <a:rPr lang="en-US" sz="1400">
                            <a:latin typeface="Cambria Math" panose="02040503050406030204" pitchFamily="18" charset="0"/>
                            <a:cs typeface="Cambria Math" panose="02040503050406030204" pitchFamily="18" charset="0"/>
                          </a:rPr>
                        </m:ctrlPr>
                      </m:fPr>
                      <m:num>
                        <m:r>
                          <m:rPr>
                            <m:sty m:val="p"/>
                          </m:rPr>
                          <a:rPr lang="en-US" sz="1400">
                            <a:latin typeface="Cambria Math" panose="02040503050406030204" pitchFamily="18" charset="0"/>
                            <a:cs typeface="Cambria Math" panose="02040503050406030204" pitchFamily="18" charset="0"/>
                          </a:rPr>
                          <m:t>FP</m:t>
                        </m:r>
                      </m:num>
                      <m:den>
                        <m:r>
                          <m:rPr>
                            <m:sty m:val="p"/>
                          </m:rPr>
                          <a:rPr lang="en-US" sz="1400">
                            <a:latin typeface="Cambria Math" panose="02040503050406030204" pitchFamily="18" charset="0"/>
                            <a:cs typeface="Cambria Math" panose="02040503050406030204" pitchFamily="18" charset="0"/>
                          </a:rPr>
                          <m:t>FP</m:t>
                        </m:r>
                        <m:r>
                          <a:rPr lang="en-US" sz="1400">
                            <a:latin typeface="Cambria Math" panose="02040503050406030204" pitchFamily="18" charset="0"/>
                            <a:ea typeface="MS Mincho" charset="0"/>
                            <a:cs typeface="Cambria Math" panose="02040503050406030204" pitchFamily="18" charset="0"/>
                          </a:rPr>
                          <m:t> + </m:t>
                        </m:r>
                        <m:r>
                          <m:rPr>
                            <m:sty m:val="p"/>
                          </m:rPr>
                          <a:rPr lang="en-US" sz="1400">
                            <a:latin typeface="Cambria Math" panose="02040503050406030204" pitchFamily="18" charset="0"/>
                            <a:cs typeface="Cambria Math" panose="02040503050406030204" pitchFamily="18" charset="0"/>
                          </a:rPr>
                          <m:t>TN</m:t>
                        </m:r>
                        <m:r>
                          <a:rPr lang="en-US" sz="1400">
                            <a:latin typeface="Cambria Math" panose="02040503050406030204" pitchFamily="18" charset="0"/>
                            <a:ea typeface="MS Mincho" charset="0"/>
                            <a:cs typeface="Cambria Math" panose="02040503050406030204" pitchFamily="18" charset="0"/>
                          </a:rPr>
                          <m:t> </m:t>
                        </m:r>
                      </m:den>
                    </m:f>
                  </m:oMath>
                </a14:m>
                <a:r>
                  <a:rPr lang="en-US" sz="1400">
                    <a:latin typeface="Times New Roman" panose="02020603050405020304" charset="0"/>
                    <a:cs typeface="Times New Roman" panose="02020603050405020304" charset="0"/>
                    <a:sym typeface="+mn-ea"/>
                  </a:rPr>
                  <a:t>	</a:t>
                </a:r>
                <a:endParaRPr lang="en-US" sz="1400">
                  <a:latin typeface="Times New Roman" panose="02020603050405020304" charset="0"/>
                  <a:cs typeface="Times New Roman" panose="02020603050405020304" charset="0"/>
                </a:endParaRPr>
              </a:p>
              <a:p>
                <a:pPr marL="285750" lvl="0" indent="-285750" algn="l" rtl="0">
                  <a:spcBef>
                    <a:spcPts val="600"/>
                  </a:spcBef>
                  <a:spcAft>
                    <a:spcPts val="0"/>
                  </a:spcAft>
                  <a:buFont typeface="Wingdings" panose="05000000000000000000" charset="0"/>
                  <a:buChar char="Ø"/>
                </a:pPr>
                <a:r>
                  <a:rPr lang="en-US" sz="1400">
                    <a:latin typeface="Times New Roman" panose="02020603050405020304" charset="0"/>
                    <a:cs typeface="Times New Roman" panose="02020603050405020304" charset="0"/>
                    <a:sym typeface="+mn-ea"/>
                  </a:rPr>
                  <a:t>AUC nằm trong khoảng giá trị từ 0 đến 1</a:t>
                </a:r>
                <a:r>
                  <a:rPr lang="en-US" sz="1400">
                    <a:latin typeface="Times New Roman" panose="02020603050405020304" charset="0"/>
                    <a:cs typeface="Times New Roman" panose="02020603050405020304" charset="0"/>
                    <a:sym typeface="+mn-ea"/>
                  </a:rPr>
                  <a:t>	</a:t>
                </a:r>
                <a:endParaRPr lang="en-US" sz="1400">
                  <a:latin typeface="Times New Roman" panose="02020603050405020304" charset="0"/>
                  <a:cs typeface="Times New Roman" panose="02020603050405020304" charset="0"/>
                </a:endParaRPr>
              </a:p>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a:p>
                <a:pPr marL="0" lvl="0" indent="0" algn="l" rtl="0">
                  <a:spcBef>
                    <a:spcPts val="600"/>
                  </a:spcBef>
                  <a:spcAft>
                    <a:spcPts val="0"/>
                  </a:spcAft>
                  <a:buFont typeface="+mj-lt"/>
                  <a:buNone/>
                </a:pPr>
                <a:endParaRPr lang="en-US" altLang="en-GB" sz="1400">
                  <a:solidFill>
                    <a:srgbClr val="000000"/>
                  </a:solidFill>
                  <a:latin typeface="Times New Roman" panose="02020603050405020304" charset="0"/>
                  <a:ea typeface="Work Sans Medium"/>
                  <a:cs typeface="Times New Roman" panose="02020603050405020304" charset="0"/>
                  <a:sym typeface="Work Sans Medium"/>
                </a:endParaRPr>
              </a:p>
            </p:txBody>
          </p:sp>
        </mc:Choice>
        <mc:Fallback>
          <p:sp>
            <p:nvSpPr>
              <p:cNvPr id="72" name="Google Shape;72;p13"/>
              <p:cNvSpPr txBox="1">
                <a:spLocks noRot="1" noChangeAspect="1" noMove="1" noResize="1" noEditPoints="1" noAdjustHandles="1" noChangeArrowheads="1" noChangeShapeType="1" noTextEdit="1"/>
              </p:cNvSpPr>
              <p:nvPr>
                <p:ph type="body" idx="1"/>
              </p:nvPr>
            </p:nvSpPr>
            <p:spPr>
              <a:xfrm>
                <a:off x="467360" y="497205"/>
                <a:ext cx="4511040" cy="4148455"/>
              </a:xfrm>
              <a:prstGeom prst="rect">
                <a:avLst/>
              </a:prstGeom>
              <a:blipFill rotWithShape="1">
                <a:blip r:embed="rId1"/>
                <a:stretch>
                  <a:fillRect b="-6368"/>
                </a:stretch>
              </a:blipFill>
            </p:spPr>
            <p:txBody>
              <a:bodyPr/>
              <a:lstStyle/>
              <a:p>
                <a:r>
                  <a:rPr lang="en-US" altLang="en-US">
                    <a:noFill/>
                  </a:rPr>
                  <a:t> </a:t>
                </a:r>
              </a:p>
            </p:txBody>
          </p:sp>
        </mc:Fallback>
      </mc:AlternateContent>
      <p:grpSp>
        <p:nvGrpSpPr>
          <p:cNvPr id="73" name="Google Shape;73;p13"/>
          <p:cNvGrpSpPr/>
          <p:nvPr/>
        </p:nvGrpSpPr>
        <p:grpSpPr>
          <a:xfrm>
            <a:off x="7390130" y="699770"/>
            <a:ext cx="960120" cy="693420"/>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13"/>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2"/>
          <a:stretch>
            <a:fillRect/>
          </a:stretch>
        </p:blipFill>
        <p:spPr>
          <a:xfrm>
            <a:off x="5436235" y="2355850"/>
            <a:ext cx="2454910" cy="1912620"/>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683260" y="1131570"/>
            <a:ext cx="3301365" cy="924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5000"/>
              <a:t>Chương 4</a:t>
            </a:r>
            <a:endParaRPr lang="en-US" altLang="en-GB" sz="5000"/>
          </a:p>
        </p:txBody>
      </p:sp>
      <p:sp>
        <p:nvSpPr>
          <p:cNvPr id="367" name="Google Shape;367;p37"/>
          <p:cNvSpPr txBox="1"/>
          <p:nvPr>
            <p:ph type="subTitle" idx="1"/>
          </p:nvPr>
        </p:nvSpPr>
        <p:spPr>
          <a:xfrm>
            <a:off x="1403350" y="2499995"/>
            <a:ext cx="5731510" cy="1005840"/>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pPr>
            <a:r>
              <a:rPr lang="en-US" altLang="en-GB" sz="4000" i="1">
                <a:latin typeface="Times New Roman" panose="02020603050405020304" charset="0"/>
                <a:cs typeface="Times New Roman" panose="02020603050405020304" charset="0"/>
                <a:sym typeface="+mn-ea"/>
              </a:rPr>
              <a:t>Thực nghiệm và đánh giá</a:t>
            </a:r>
            <a:endParaRPr lang="en-US" altLang="en-GB" sz="4000" i="1">
              <a:latin typeface="Times New Roman" panose="02020603050405020304" charset="0"/>
              <a:cs typeface="Times New Roman" panose="02020603050405020304" charset="0"/>
              <a:sym typeface="+mn-ea"/>
            </a:endParaRPr>
          </a:p>
        </p:txBody>
      </p:sp>
      <p:sp>
        <p:nvSpPr>
          <p:cNvPr id="368" name="Google Shape;368;p3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altLang="en-GB" sz="9600" b="1">
                <a:solidFill>
                  <a:schemeClr val="dk1"/>
                </a:solidFill>
                <a:latin typeface="Work Sans"/>
                <a:ea typeface="Work Sans"/>
                <a:cs typeface="Work Sans"/>
                <a:sym typeface="Work Sans"/>
              </a:rPr>
              <a:t>5</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55650" y="672465"/>
            <a:ext cx="5092065" cy="4787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 Mô tả dữ liệu sử dụng</a:t>
            </a:r>
            <a:endParaRPr lang="en-US" altLang="en-GB" sz="2400">
              <a:latin typeface="Times New Roman" panose="02020603050405020304" charset="0"/>
              <a:cs typeface="Times New Roman" panose="02020603050405020304" charset="0"/>
            </a:endParaRPr>
          </a:p>
        </p:txBody>
      </p:sp>
      <p:grpSp>
        <p:nvGrpSpPr>
          <p:cNvPr id="188" name="Google Shape;188;p24"/>
          <p:cNvGrpSpPr/>
          <p:nvPr/>
        </p:nvGrpSpPr>
        <p:grpSpPr>
          <a:xfrm>
            <a:off x="7511274" y="711512"/>
            <a:ext cx="908156" cy="9481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6" name="Picture 6"/>
          <p:cNvPicPr>
            <a:picLocks noChangeAspect="1"/>
          </p:cNvPicPr>
          <p:nvPr/>
        </p:nvPicPr>
        <p:blipFill>
          <a:blip r:embed="rId1"/>
          <a:stretch>
            <a:fillRect/>
          </a:stretch>
        </p:blipFill>
        <p:spPr>
          <a:xfrm>
            <a:off x="1691640" y="1203960"/>
            <a:ext cx="5432425" cy="3273425"/>
          </a:xfrm>
          <a:prstGeom prst="rect">
            <a:avLst/>
          </a:prstGeom>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55650" y="672465"/>
            <a:ext cx="5092065" cy="4787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 Xử lý bài toán</a:t>
            </a:r>
            <a:endParaRPr lang="en-US" altLang="en-GB" sz="2400">
              <a:latin typeface="Times New Roman" panose="02020603050405020304" charset="0"/>
              <a:cs typeface="Times New Roman" panose="02020603050405020304" charset="0"/>
            </a:endParaRPr>
          </a:p>
        </p:txBody>
      </p:sp>
      <p:grpSp>
        <p:nvGrpSpPr>
          <p:cNvPr id="188" name="Google Shape;188;p24"/>
          <p:cNvGrpSpPr/>
          <p:nvPr/>
        </p:nvGrpSpPr>
        <p:grpSpPr>
          <a:xfrm>
            <a:off x="7511274" y="711512"/>
            <a:ext cx="908156" cy="9481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1"/>
          <a:stretch>
            <a:fillRect/>
          </a:stretch>
        </p:blipFill>
        <p:spPr>
          <a:xfrm>
            <a:off x="755650" y="1779905"/>
            <a:ext cx="7232015" cy="2108835"/>
          </a:xfrm>
          <a:prstGeom prst="rect">
            <a:avLst/>
          </a:prstGeom>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755650" y="672465"/>
            <a:ext cx="5092065" cy="4787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III. Đánh giá kết quả phân cụm</a:t>
            </a:r>
            <a:endParaRPr lang="en-US" altLang="en-GB" sz="2400">
              <a:latin typeface="Times New Roman" panose="02020603050405020304" charset="0"/>
              <a:cs typeface="Times New Roman" panose="02020603050405020304" charset="0"/>
            </a:endParaRPr>
          </a:p>
        </p:txBody>
      </p:sp>
      <p:grpSp>
        <p:nvGrpSpPr>
          <p:cNvPr id="188" name="Google Shape;188;p24"/>
          <p:cNvGrpSpPr/>
          <p:nvPr/>
        </p:nvGrpSpPr>
        <p:grpSpPr>
          <a:xfrm>
            <a:off x="7776069" y="484182"/>
            <a:ext cx="908156" cy="9481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971550" y="1319530"/>
            <a:ext cx="7025640" cy="737235"/>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1. Đánh giá phân cụm trên các ảnh với thuật toán KMeans</a:t>
            </a:r>
            <a:endParaRPr lang="en-US" b="1">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Để chọn ra số lượng cụm tối ưu cho mỗi ảnh, chúng em sử dụng các phương pháp khác nhau như Enboil, Shilhouse, Visualize.</a:t>
            </a:r>
            <a:endParaRPr lang="en-US">
              <a:latin typeface="Times New Roman" panose="02020603050405020304" charset="0"/>
              <a:cs typeface="Times New Roman" panose="02020603050405020304" charset="0"/>
            </a:endParaRPr>
          </a:p>
        </p:txBody>
      </p:sp>
      <p:pic>
        <p:nvPicPr>
          <p:cNvPr id="7" name="Picture 7"/>
          <p:cNvPicPr>
            <a:picLocks noChangeAspect="1"/>
          </p:cNvPicPr>
          <p:nvPr/>
        </p:nvPicPr>
        <p:blipFill>
          <a:blip r:embed="rId1"/>
          <a:stretch>
            <a:fillRect/>
          </a:stretch>
        </p:blipFill>
        <p:spPr>
          <a:xfrm>
            <a:off x="2051685" y="2185035"/>
            <a:ext cx="4111625" cy="2533015"/>
          </a:xfrm>
          <a:prstGeom prst="rect">
            <a:avLst/>
          </a:prstGeom>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Box 4"/>
          <p:cNvSpPr txBox="1"/>
          <p:nvPr/>
        </p:nvSpPr>
        <p:spPr>
          <a:xfrm>
            <a:off x="742950" y="725170"/>
            <a:ext cx="6687820" cy="306705"/>
          </a:xfrm>
          <a:prstGeom prst="rect">
            <a:avLst/>
          </a:prstGeom>
          <a:noFill/>
        </p:spPr>
        <p:txBody>
          <a:bodyPr wrap="none" rtlCol="0">
            <a:spAutoFit/>
          </a:bodyPr>
          <a:p>
            <a:pPr algn="l"/>
            <a:r>
              <a:rPr lang="en-US">
                <a:latin typeface="Times New Roman" panose="02020603050405020304" charset="0"/>
                <a:cs typeface="Times New Roman" panose="02020603050405020304" charset="0"/>
              </a:rPr>
              <a:t>- Để chọn ra số cụm phù hợp cho bộ dữ liệu này, chúng ta sẽ sử dụng phương pháp Elbow. </a:t>
            </a:r>
            <a:endParaRPr lang="en-US">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1763395" y="1131570"/>
            <a:ext cx="5482590" cy="3517900"/>
          </a:xfrm>
          <a:prstGeom prst="rect">
            <a:avLst/>
          </a:prstGeom>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800100" y="784225"/>
            <a:ext cx="7126605" cy="737235"/>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2. Đánh giá phân cụm trên các ảnh với Hierarchical</a:t>
            </a:r>
            <a:endParaRPr lang="en-US" b="1">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Cần chọn ra số lượng cụm so cho mức độ khác biêt của nó đủ phù hợp. Chúng ta sẽ sử dụng đồ thi Dendrogram</a:t>
            </a:r>
            <a:endParaRPr lang="en-US">
              <a:latin typeface="Times New Roman" panose="02020603050405020304" charset="0"/>
              <a:cs typeface="Times New Roman" panose="02020603050405020304" charset="0"/>
            </a:endParaRPr>
          </a:p>
        </p:txBody>
      </p:sp>
      <p:pic>
        <p:nvPicPr>
          <p:cNvPr id="13" name="Picture 13"/>
          <p:cNvPicPr>
            <a:picLocks noChangeAspect="1"/>
          </p:cNvPicPr>
          <p:nvPr/>
        </p:nvPicPr>
        <p:blipFill>
          <a:blip r:embed="rId1"/>
          <a:stretch>
            <a:fillRect/>
          </a:stretch>
        </p:blipFill>
        <p:spPr>
          <a:xfrm>
            <a:off x="2063750" y="1521460"/>
            <a:ext cx="5016500" cy="3047365"/>
          </a:xfrm>
          <a:prstGeom prst="rect">
            <a:avLst/>
          </a:prstGeom>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666750" y="714375"/>
            <a:ext cx="7807325" cy="306705"/>
          </a:xfrm>
          <a:prstGeom prst="rect">
            <a:avLst/>
          </a:prstGeom>
          <a:noFill/>
        </p:spPr>
        <p:txBody>
          <a:bodyPr wrap="none" rtlCol="0">
            <a:spAutoFit/>
          </a:bodyPr>
          <a:p>
            <a:pPr algn="l"/>
            <a:r>
              <a:rPr lang="en-US">
                <a:latin typeface="Times New Roman" panose="02020603050405020304" charset="0"/>
                <a:cs typeface="Times New Roman" panose="02020603050405020304" charset="0"/>
              </a:rPr>
              <a:t>- Giảm kích thước ảnh về 100 * 100, sau đó áp dụng phân cụm phân cấp để phân đoạn ảnh với số cụm là 5.</a:t>
            </a:r>
            <a:endParaRPr lang="en-US">
              <a:latin typeface="Times New Roman" panose="02020603050405020304" charset="0"/>
              <a:cs typeface="Times New Roman" panose="02020603050405020304" charset="0"/>
            </a:endParaRPr>
          </a:p>
        </p:txBody>
      </p:sp>
      <p:pic>
        <p:nvPicPr>
          <p:cNvPr id="14" name="Picture 14"/>
          <p:cNvPicPr>
            <a:picLocks noChangeAspect="1"/>
          </p:cNvPicPr>
          <p:nvPr/>
        </p:nvPicPr>
        <p:blipFill>
          <a:blip r:embed="rId1"/>
          <a:stretch>
            <a:fillRect/>
          </a:stretch>
        </p:blipFill>
        <p:spPr>
          <a:xfrm flipV="1">
            <a:off x="1979930" y="1275715"/>
            <a:ext cx="5228590" cy="3287395"/>
          </a:xfrm>
          <a:prstGeom prst="rect">
            <a:avLst/>
          </a:prstGeom>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685800" y="695325"/>
            <a:ext cx="7379335" cy="737235"/>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3. Đánh giá phân cụm trên các ảnh với thuật toán DBSCAN</a:t>
            </a:r>
            <a:endParaRPr lang="en-US" b="1">
              <a:latin typeface="Times New Roman" panose="02020603050405020304" charset="0"/>
              <a:cs typeface="Times New Roman" panose="02020603050405020304" charset="0"/>
            </a:endParaRPr>
          </a:p>
          <a:p>
            <a:pPr algn="l"/>
            <a:r>
              <a:rPr lang="en-US" b="1">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Ta có hai tham số, eps (bán kính) và min_samples. Để tìm được eps tối ưu sử dụng thuật toán KNN (hàng xóm gần nhất) việc này giúp ta chọn được eps chung cho toàn bộ dữ liệu ảnh.</a:t>
            </a:r>
            <a:endParaRPr lang="en-US">
              <a:latin typeface="Times New Roman" panose="02020603050405020304" charset="0"/>
              <a:cs typeface="Times New Roman" panose="02020603050405020304" charset="0"/>
            </a:endParaRPr>
          </a:p>
        </p:txBody>
      </p:sp>
      <p:pic>
        <p:nvPicPr>
          <p:cNvPr id="15" name="Picture 15"/>
          <p:cNvPicPr>
            <a:picLocks noChangeAspect="1"/>
          </p:cNvPicPr>
          <p:nvPr/>
        </p:nvPicPr>
        <p:blipFill>
          <a:blip r:embed="rId1"/>
          <a:stretch>
            <a:fillRect/>
          </a:stretch>
        </p:blipFill>
        <p:spPr>
          <a:xfrm>
            <a:off x="1691640" y="1635760"/>
            <a:ext cx="5799455" cy="2962275"/>
          </a:xfrm>
          <a:prstGeom prst="rect">
            <a:avLst/>
          </a:prstGeom>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676275" y="749300"/>
            <a:ext cx="7621905" cy="521970"/>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 Ta thấy được khoảng eps hợp lý là khoảng 0.05. Vì vậy ta sẽ thử DBSCAN với eps = 0.05 và với min_sample = 5 để phân đoạn ảnh.</a:t>
            </a:r>
            <a:endParaRPr lang="en-US">
              <a:latin typeface="Times New Roman" panose="02020603050405020304" charset="0"/>
              <a:cs typeface="Times New Roman" panose="02020603050405020304" charset="0"/>
            </a:endParaRPr>
          </a:p>
        </p:txBody>
      </p:sp>
      <p:pic>
        <p:nvPicPr>
          <p:cNvPr id="16" name="Picture 16"/>
          <p:cNvPicPr>
            <a:picLocks noChangeAspect="1"/>
          </p:cNvPicPr>
          <p:nvPr/>
        </p:nvPicPr>
        <p:blipFill>
          <a:blip r:embed="rId1"/>
          <a:stretch>
            <a:fillRect/>
          </a:stretch>
        </p:blipFill>
        <p:spPr>
          <a:xfrm>
            <a:off x="1907540" y="1563370"/>
            <a:ext cx="5505450" cy="3161030"/>
          </a:xfrm>
          <a:prstGeom prst="rect">
            <a:avLst/>
          </a:prstGeom>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5"/>
          <p:cNvSpPr txBox="1"/>
          <p:nvPr>
            <p:ph type="ctrTitle"/>
          </p:nvPr>
        </p:nvSpPr>
        <p:spPr>
          <a:xfrm>
            <a:off x="1547495" y="1851660"/>
            <a:ext cx="4378960" cy="11595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4800"/>
              <a:t>Đặt </a:t>
            </a:r>
            <a:r>
              <a:rPr lang="en-US" altLang="en-GB" sz="5000"/>
              <a:t>vấn </a:t>
            </a:r>
            <a:r>
              <a:rPr lang="en-US" altLang="en-GB" sz="4800"/>
              <a:t>đề</a:t>
            </a:r>
            <a:endParaRPr lang="en-US" altLang="en-GB" sz="4800"/>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GB" sz="12000" b="1">
                <a:solidFill>
                  <a:schemeClr val="dk1"/>
                </a:solidFill>
                <a:latin typeface="Work Sans"/>
                <a:ea typeface="Work Sans"/>
                <a:cs typeface="Work Sans"/>
                <a:sym typeface="Work Sans"/>
              </a:rPr>
              <a:t>1</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819150" y="579755"/>
            <a:ext cx="7340600" cy="1168400"/>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4. Đánh giá phân cụm trên các ảnh với thuật toán Mean-Shift</a:t>
            </a:r>
            <a:endParaRPr lang="en-US" b="1">
              <a:latin typeface="Times New Roman" panose="02020603050405020304" charset="0"/>
              <a:cs typeface="Times New Roman" panose="02020603050405020304" charset="0"/>
            </a:endParaRPr>
          </a:p>
          <a:p>
            <a:pPr algn="l"/>
            <a:r>
              <a:rPr lang="en-US" b="1">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Thuật toán không yêu cầu trền tham số đầu vào. Tuy nhiên, khi không truyền tham số đầu vào, lượng tính toán cực lớn và đã xảy ra lỗi khi tính toán trên đa luồng. Truyền một tham số đầu: vì thuật toán có độ phức tạp khá cao nên chúng em đã giàm chiều từ dữ liệu gốc về 100 * 100 chiều. Lượng mất mát chi tiết khá nhiều.</a:t>
            </a:r>
            <a:endParaRPr lang="en-US">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1547495" y="1680210"/>
            <a:ext cx="5606415" cy="3106420"/>
          </a:xfrm>
          <a:prstGeom prst="rect">
            <a:avLst/>
          </a:prstGeom>
          <a:noFill/>
          <a:ln w="9525">
            <a:noFill/>
          </a:ln>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683895" y="666115"/>
            <a:ext cx="7562850" cy="953135"/>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5. Đánh giá việc phân đoạn ảnh với các phương pháp K-Means, DBSCAN, Hierarchical, Mean-Shift bằng chỉ số Davies Bouldin.</a:t>
            </a:r>
            <a:endParaRPr lang="en-US" b="1">
              <a:latin typeface="Times New Roman" panose="02020603050405020304" charset="0"/>
              <a:cs typeface="Times New Roman" panose="02020603050405020304" charset="0"/>
            </a:endParaRPr>
          </a:p>
          <a:p>
            <a:pPr algn="l"/>
            <a:endParaRPr lang="en-US" b="1">
              <a:latin typeface="Times New Roman" panose="02020603050405020304" charset="0"/>
              <a:cs typeface="Times New Roman" panose="02020603050405020304" charset="0"/>
            </a:endParaRPr>
          </a:p>
          <a:p>
            <a:pPr algn="l"/>
            <a:r>
              <a:rPr lang="en-US" i="1">
                <a:latin typeface="Times New Roman" panose="02020603050405020304" charset="0"/>
                <a:cs typeface="Times New Roman" panose="02020603050405020304" charset="0"/>
              </a:rPr>
              <a:t>a. Đối với K-Means:</a:t>
            </a:r>
            <a:endParaRPr lang="en-US" i="1">
              <a:latin typeface="Times New Roman" panose="02020603050405020304" charset="0"/>
              <a:cs typeface="Times New Roman" panose="02020603050405020304" charset="0"/>
            </a:endParaRPr>
          </a:p>
        </p:txBody>
      </p:sp>
      <p:pic>
        <p:nvPicPr>
          <p:cNvPr id="17" name="Picture 17"/>
          <p:cNvPicPr>
            <a:picLocks noChangeAspect="1"/>
          </p:cNvPicPr>
          <p:nvPr/>
        </p:nvPicPr>
        <p:blipFill>
          <a:blip r:embed="rId1"/>
          <a:stretch>
            <a:fillRect/>
          </a:stretch>
        </p:blipFill>
        <p:spPr>
          <a:xfrm>
            <a:off x="2483485" y="1275715"/>
            <a:ext cx="5530215" cy="3340735"/>
          </a:xfrm>
          <a:prstGeom prst="rect">
            <a:avLst/>
          </a:prstGeom>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596900" y="650875"/>
            <a:ext cx="7562850" cy="306705"/>
          </a:xfrm>
          <a:prstGeom prst="rect">
            <a:avLst/>
          </a:prstGeom>
          <a:noFill/>
        </p:spPr>
        <p:txBody>
          <a:bodyPr wrap="square" rtlCol="0">
            <a:spAutoFit/>
          </a:bodyPr>
          <a:p>
            <a:pPr algn="l"/>
            <a:r>
              <a:rPr lang="en-US" i="1">
                <a:latin typeface="Times New Roman" panose="02020603050405020304" charset="0"/>
                <a:cs typeface="Times New Roman" panose="02020603050405020304" charset="0"/>
              </a:rPr>
              <a:t>b. Đối với Hierarchical</a:t>
            </a:r>
            <a:endParaRPr lang="en-US" i="1">
              <a:latin typeface="Times New Roman" panose="02020603050405020304" charset="0"/>
              <a:cs typeface="Times New Roman" panose="02020603050405020304" charset="0"/>
            </a:endParaRPr>
          </a:p>
        </p:txBody>
      </p:sp>
      <p:pic>
        <p:nvPicPr>
          <p:cNvPr id="18" name="Picture 18"/>
          <p:cNvPicPr>
            <a:picLocks noChangeAspect="1"/>
          </p:cNvPicPr>
          <p:nvPr/>
        </p:nvPicPr>
        <p:blipFill>
          <a:blip r:embed="rId1"/>
          <a:stretch>
            <a:fillRect/>
          </a:stretch>
        </p:blipFill>
        <p:spPr>
          <a:xfrm>
            <a:off x="2267585" y="987425"/>
            <a:ext cx="5720715" cy="3622040"/>
          </a:xfrm>
          <a:prstGeom prst="rect">
            <a:avLst/>
          </a:prstGeom>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596900" y="650875"/>
            <a:ext cx="7562850" cy="306705"/>
          </a:xfrm>
          <a:prstGeom prst="rect">
            <a:avLst/>
          </a:prstGeom>
          <a:noFill/>
        </p:spPr>
        <p:txBody>
          <a:bodyPr wrap="square" rtlCol="0">
            <a:spAutoFit/>
          </a:bodyPr>
          <a:p>
            <a:pPr algn="l"/>
            <a:r>
              <a:rPr lang="en-US" i="1">
                <a:latin typeface="Times New Roman" panose="02020603050405020304" charset="0"/>
                <a:cs typeface="Times New Roman" panose="02020603050405020304" charset="0"/>
              </a:rPr>
              <a:t>c. Đối với DBSCAN</a:t>
            </a:r>
            <a:endParaRPr lang="en-US" i="1">
              <a:latin typeface="Times New Roman" panose="02020603050405020304" charset="0"/>
              <a:cs typeface="Times New Roman" panose="02020603050405020304" charset="0"/>
            </a:endParaRPr>
          </a:p>
        </p:txBody>
      </p:sp>
      <p:pic>
        <p:nvPicPr>
          <p:cNvPr id="19" name="Picture 19"/>
          <p:cNvPicPr>
            <a:picLocks noChangeAspect="1"/>
          </p:cNvPicPr>
          <p:nvPr/>
        </p:nvPicPr>
        <p:blipFill>
          <a:blip r:embed="rId1"/>
          <a:stretch>
            <a:fillRect/>
          </a:stretch>
        </p:blipFill>
        <p:spPr>
          <a:xfrm>
            <a:off x="1763395" y="1059815"/>
            <a:ext cx="6296660" cy="3625850"/>
          </a:xfrm>
          <a:prstGeom prst="rect">
            <a:avLst/>
          </a:prstGeom>
        </p:spPr>
      </p:pic>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596900" y="650875"/>
            <a:ext cx="7562850" cy="306705"/>
          </a:xfrm>
          <a:prstGeom prst="rect">
            <a:avLst/>
          </a:prstGeom>
          <a:noFill/>
        </p:spPr>
        <p:txBody>
          <a:bodyPr wrap="square" rtlCol="0">
            <a:spAutoFit/>
          </a:bodyPr>
          <a:p>
            <a:r>
              <a:rPr lang="en-US" i="1">
                <a:latin typeface="Times New Roman" panose="02020603050405020304" charset="0"/>
                <a:cs typeface="Times New Roman" panose="02020603050405020304" charset="0"/>
              </a:rPr>
              <a:t>d. Đối với Mean - Shift</a:t>
            </a:r>
            <a:endParaRPr lang="en-US" i="1">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1991995" y="946785"/>
            <a:ext cx="5438140" cy="2922905"/>
          </a:xfrm>
          <a:prstGeom prst="rect">
            <a:avLst/>
          </a:prstGeom>
          <a:noFill/>
          <a:ln w="9525">
            <a:noFill/>
          </a:ln>
        </p:spPr>
      </p:pic>
      <p:sp>
        <p:nvSpPr>
          <p:cNvPr id="1" name="Text Box 0"/>
          <p:cNvSpPr txBox="1"/>
          <p:nvPr/>
        </p:nvSpPr>
        <p:spPr>
          <a:xfrm>
            <a:off x="800100" y="4127500"/>
            <a:ext cx="7454265" cy="521970"/>
          </a:xfrm>
          <a:prstGeom prst="rect">
            <a:avLst/>
          </a:prstGeom>
          <a:noFill/>
        </p:spPr>
        <p:txBody>
          <a:bodyPr wrap="square" rtlCol="0">
            <a:spAutoFit/>
          </a:bodyPr>
          <a:p>
            <a:pPr marL="285750" indent="-285750" algn="l">
              <a:buFont typeface="Wingdings" panose="05000000000000000000" charset="0"/>
              <a:buChar char="Ø"/>
            </a:pPr>
            <a:r>
              <a:rPr lang="en-US">
                <a:latin typeface="Times New Roman" panose="02020603050405020304" charset="0"/>
                <a:cs typeface="Times New Roman" panose="02020603050405020304" charset="0"/>
              </a:rPr>
              <a:t>Thời gian chạy cho mỗi ảnh là khoảng 1 tiếng, phương pháp này có độ phức tạp cao nhất, bù lại chỉ số DB khá ổn định giữa các ảnh. Tuy nhiên, vẫn không ổn định như K-Means.</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683895" y="666115"/>
            <a:ext cx="7562850" cy="521970"/>
          </a:xfrm>
          <a:prstGeom prst="rect">
            <a:avLst/>
          </a:prstGeom>
          <a:noFill/>
        </p:spPr>
        <p:txBody>
          <a:bodyPr wrap="square" rtlCol="0">
            <a:spAutoFit/>
          </a:bodyPr>
          <a:p>
            <a:pPr algn="l"/>
            <a:r>
              <a:rPr lang="en-US" b="1">
                <a:latin typeface="Times New Roman" panose="02020603050405020304" charset="0"/>
                <a:cs typeface="Times New Roman" panose="02020603050405020304" charset="0"/>
              </a:rPr>
              <a:t>6. So sánh các phương pháp phân cụm</a:t>
            </a:r>
            <a:endParaRPr lang="en-US" b="1">
              <a:latin typeface="Times New Roman" panose="02020603050405020304" charset="0"/>
              <a:cs typeface="Times New Roman" panose="02020603050405020304" charset="0"/>
            </a:endParaRPr>
          </a:p>
          <a:p>
            <a:pPr algn="l"/>
            <a:endParaRPr lang="en-US" i="1">
              <a:latin typeface="Times New Roman" panose="02020603050405020304" charset="0"/>
              <a:cs typeface="Times New Roman" panose="02020603050405020304" charset="0"/>
            </a:endParaRPr>
          </a:p>
        </p:txBody>
      </p:sp>
      <p:graphicFrame>
        <p:nvGraphicFramePr>
          <p:cNvPr id="5" name="Table 4"/>
          <p:cNvGraphicFramePr/>
          <p:nvPr/>
        </p:nvGraphicFramePr>
        <p:xfrm>
          <a:off x="1372235" y="1419860"/>
          <a:ext cx="6400165" cy="1905000"/>
        </p:xfrm>
        <a:graphic>
          <a:graphicData uri="http://schemas.openxmlformats.org/drawingml/2006/table">
            <a:tbl>
              <a:tblPr firstRow="1" bandRow="1">
                <a:tableStyleId>{5C22544A-7EE6-4342-B048-85BDC9FD1C3A}</a:tableStyleId>
              </a:tblPr>
              <a:tblGrid>
                <a:gridCol w="3199765"/>
                <a:gridCol w="3199765"/>
              </a:tblGrid>
              <a:tr h="381000">
                <a:tc>
                  <a:txBody>
                    <a:bodyPr/>
                    <a:p>
                      <a:pPr algn="ctr">
                        <a:buNone/>
                      </a:pPr>
                      <a:r>
                        <a:rPr lang="en-US">
                          <a:solidFill>
                            <a:schemeClr val="bg1"/>
                          </a:solidFill>
                          <a:latin typeface="Times New Roman" panose="02020603050405020304" charset="0"/>
                          <a:cs typeface="Times New Roman" panose="02020603050405020304" charset="0"/>
                        </a:rPr>
                        <a:t>Các phương pháp phân cụm</a:t>
                      </a:r>
                      <a:endParaRPr lang="en-US">
                        <a:solidFill>
                          <a:schemeClr val="bg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2">
                        <a:lumMod val="50000"/>
                      </a:schemeClr>
                    </a:solidFill>
                  </a:tcPr>
                </a:tc>
                <a:tc>
                  <a:txBody>
                    <a:bodyPr/>
                    <a:p>
                      <a:pPr algn="ctr">
                        <a:buNone/>
                      </a:pPr>
                      <a:r>
                        <a:rPr lang="en-US">
                          <a:solidFill>
                            <a:schemeClr val="bg1"/>
                          </a:solidFill>
                          <a:latin typeface="Times New Roman" panose="02020603050405020304" charset="0"/>
                          <a:cs typeface="Times New Roman" panose="02020603050405020304" charset="0"/>
                        </a:rPr>
                        <a:t>Thời gian chạy</a:t>
                      </a:r>
                      <a:endParaRPr lang="en-US">
                        <a:solidFill>
                          <a:schemeClr val="bg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2">
                        <a:lumMod val="50000"/>
                      </a:schemeClr>
                    </a:solidFill>
                  </a:tcPr>
                </a:tc>
              </a:tr>
              <a:tr h="381000">
                <a:tc>
                  <a:txBody>
                    <a:bodyPr/>
                    <a:p>
                      <a:pPr algn="ctr">
                        <a:buNone/>
                      </a:pPr>
                      <a:r>
                        <a:rPr lang="en-US">
                          <a:latin typeface="Times New Roman" panose="02020603050405020304" charset="0"/>
                          <a:cs typeface="Times New Roman" panose="02020603050405020304" charset="0"/>
                        </a:rPr>
                        <a:t>K-Means</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atin typeface="Times New Roman" panose="02020603050405020304" charset="0"/>
                          <a:cs typeface="Times New Roman" panose="02020603050405020304" charset="0"/>
                        </a:rPr>
                        <a:t>1 phút 38 giây</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en-US">
                          <a:latin typeface="Times New Roman" panose="02020603050405020304" charset="0"/>
                          <a:cs typeface="Times New Roman" panose="02020603050405020304" charset="0"/>
                        </a:rPr>
                        <a:t>Agglomerative</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atin typeface="Times New Roman" panose="02020603050405020304" charset="0"/>
                          <a:cs typeface="Times New Roman" panose="02020603050405020304" charset="0"/>
                        </a:rPr>
                        <a:t>22 phút 10 giây</a:t>
                      </a:r>
                      <a:endParaRPr lang="en-US">
                        <a:latin typeface="Times New Roman" panose="02020603050405020304" charset="0"/>
                        <a:cs typeface="Times New Roman" panose="02020603050405020304" charset="0"/>
                      </a:endParaRPr>
                    </a:p>
                    <a:p>
                      <a:pPr algn="ctr">
                        <a:buNone/>
                      </a:pPr>
                      <a:r>
                        <a:rPr lang="en-US">
                          <a:latin typeface="Times New Roman" panose="02020603050405020304" charset="0"/>
                          <a:cs typeface="Times New Roman" panose="02020603050405020304" charset="0"/>
                        </a:rPr>
                        <a:t>(ảnh đã giảm chiều tránh tràn bộ nhớ)</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en-US">
                          <a:latin typeface="Times New Roman" panose="02020603050405020304" charset="0"/>
                          <a:cs typeface="Times New Roman" panose="02020603050405020304" charset="0"/>
                        </a:rPr>
                        <a:t>DBSCAN</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atin typeface="Times New Roman" panose="02020603050405020304" charset="0"/>
                          <a:cs typeface="Times New Roman" panose="02020603050405020304" charset="0"/>
                        </a:rPr>
                        <a:t>1 phút 23 giây</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en-US">
                          <a:latin typeface="Times New Roman" panose="02020603050405020304" charset="0"/>
                          <a:cs typeface="Times New Roman" panose="02020603050405020304" charset="0"/>
                        </a:rPr>
                        <a:t>Mean-Shift</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atin typeface="Times New Roman" panose="02020603050405020304" charset="0"/>
                          <a:cs typeface="Times New Roman" panose="02020603050405020304" charset="0"/>
                        </a:rPr>
                        <a:t>Khoảng 60 phút/ảnh</a:t>
                      </a:r>
                      <a:endParaRPr lang="en-US">
                        <a:latin typeface="Times New Roman" panose="02020603050405020304" charset="0"/>
                        <a:cs typeface="Times New Roman" panose="02020603050405020304" charset="0"/>
                      </a:endParaRPr>
                    </a:p>
                    <a:p>
                      <a:pPr algn="ctr">
                        <a:buNone/>
                      </a:pPr>
                      <a:r>
                        <a:rPr lang="en-US">
                          <a:latin typeface="Times New Roman" panose="02020603050405020304" charset="0"/>
                          <a:cs typeface="Times New Roman" panose="02020603050405020304" charset="0"/>
                        </a:rPr>
                        <a:t>29 phút (khi chạy đa luồng cho tất cả ảnh)</a:t>
                      </a:r>
                      <a:endParaRPr 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
        <p:nvSpPr>
          <p:cNvPr id="6" name="Text Box 5"/>
          <p:cNvSpPr txBox="1"/>
          <p:nvPr/>
        </p:nvSpPr>
        <p:spPr>
          <a:xfrm>
            <a:off x="952500" y="3654425"/>
            <a:ext cx="6724650" cy="737235"/>
          </a:xfrm>
          <a:prstGeom prst="rect">
            <a:avLst/>
          </a:prstGeom>
          <a:noFill/>
        </p:spPr>
        <p:txBody>
          <a:bodyPr wrap="none" rtlCol="0">
            <a:spAutoFit/>
          </a:bodyPr>
          <a:p>
            <a:pPr marL="285750" indent="-285750" algn="l">
              <a:buFont typeface="Wingdings" panose="05000000000000000000" charset="0"/>
              <a:buChar char="Ø"/>
            </a:pPr>
            <a:r>
              <a:rPr lang="en-US">
                <a:latin typeface="Times New Roman" panose="02020603050405020304" charset="0"/>
                <a:cs typeface="Times New Roman" panose="02020603050405020304" charset="0"/>
              </a:rPr>
              <a:t>Thời gian chạy cao nhất là thuật toán Mean-Shift và nhanh nhất là K-Means. Đối với</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thuật toán Agglomerative và DBSCAN, thời gian chạy cũng khá lâu, Agglomerative có thời</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gian chạy gấp đôi DBSCAN.</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683260" y="1131570"/>
            <a:ext cx="3301365" cy="924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5000"/>
              <a:t>Chương 5</a:t>
            </a:r>
            <a:endParaRPr lang="en-US" altLang="en-GB" sz="5000"/>
          </a:p>
        </p:txBody>
      </p:sp>
      <p:sp>
        <p:nvSpPr>
          <p:cNvPr id="367" name="Google Shape;367;p37"/>
          <p:cNvSpPr txBox="1"/>
          <p:nvPr>
            <p:ph type="subTitle" idx="1"/>
          </p:nvPr>
        </p:nvSpPr>
        <p:spPr>
          <a:xfrm>
            <a:off x="1403350" y="2499995"/>
            <a:ext cx="6436995" cy="1005840"/>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pPr>
            <a:r>
              <a:rPr lang="en-US" altLang="en-GB" sz="4000" i="1">
                <a:latin typeface="Times New Roman" panose="02020603050405020304" charset="0"/>
                <a:cs typeface="Times New Roman" panose="02020603050405020304" charset="0"/>
                <a:sym typeface="+mn-ea"/>
              </a:rPr>
              <a:t> Kết luận và hướng phát triển</a:t>
            </a:r>
            <a:endParaRPr lang="en-US" altLang="en-GB" sz="4000" i="1">
              <a:latin typeface="Times New Roman" panose="02020603050405020304" charset="0"/>
              <a:cs typeface="Times New Roman" panose="02020603050405020304" charset="0"/>
              <a:sym typeface="+mn-ea"/>
            </a:endParaRPr>
          </a:p>
        </p:txBody>
      </p:sp>
      <p:sp>
        <p:nvSpPr>
          <p:cNvPr id="368" name="Google Shape;368;p3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altLang="en-GB" sz="9600" b="1">
                <a:solidFill>
                  <a:schemeClr val="dk1"/>
                </a:solidFill>
                <a:latin typeface="Work Sans"/>
                <a:ea typeface="Work Sans"/>
                <a:cs typeface="Work Sans"/>
                <a:sym typeface="Work Sans"/>
              </a:rPr>
              <a:t>6</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 name="Text Box 3"/>
          <p:cNvSpPr txBox="1"/>
          <p:nvPr/>
        </p:nvSpPr>
        <p:spPr>
          <a:xfrm>
            <a:off x="683895" y="843280"/>
            <a:ext cx="7562850" cy="460375"/>
          </a:xfrm>
          <a:prstGeom prst="rect">
            <a:avLst/>
          </a:prstGeom>
          <a:noFill/>
        </p:spPr>
        <p:txBody>
          <a:bodyPr wrap="square" rtlCol="0">
            <a:spAutoFit/>
          </a:bodyPr>
          <a:p>
            <a:pPr algn="l"/>
            <a:r>
              <a:rPr lang="en-US" sz="2400" b="1">
                <a:latin typeface="Times New Roman" panose="02020603050405020304" charset="0"/>
                <a:cs typeface="Times New Roman" panose="02020603050405020304" charset="0"/>
              </a:rPr>
              <a:t>I. Kết luận</a:t>
            </a:r>
            <a:endParaRPr lang="en-US" sz="2400" b="1">
              <a:latin typeface="Times New Roman" panose="02020603050405020304" charset="0"/>
              <a:cs typeface="Times New Roman" panose="02020603050405020304" charset="0"/>
            </a:endParaRPr>
          </a:p>
        </p:txBody>
      </p:sp>
      <p:sp>
        <p:nvSpPr>
          <p:cNvPr id="2" name="Text Box 1"/>
          <p:cNvSpPr txBox="1"/>
          <p:nvPr/>
        </p:nvSpPr>
        <p:spPr>
          <a:xfrm>
            <a:off x="899795" y="1664335"/>
            <a:ext cx="7293610" cy="306705"/>
          </a:xfrm>
          <a:prstGeom prst="rect">
            <a:avLst/>
          </a:prstGeom>
          <a:noFill/>
        </p:spPr>
        <p:txBody>
          <a:bodyPr wrap="square" rtlCol="0">
            <a:spAutoFit/>
          </a:bodyPr>
          <a:p>
            <a:endParaRPr lang="en-US">
              <a:latin typeface="Times New Roman" panose="02020603050405020304" charset="0"/>
              <a:cs typeface="Times New Roman" panose="02020603050405020304" charset="0"/>
            </a:endParaRPr>
          </a:p>
        </p:txBody>
      </p:sp>
      <p:sp>
        <p:nvSpPr>
          <p:cNvPr id="3" name="Text Box 2"/>
          <p:cNvSpPr txBox="1"/>
          <p:nvPr/>
        </p:nvSpPr>
        <p:spPr>
          <a:xfrm>
            <a:off x="1619885" y="1995805"/>
            <a:ext cx="5156835" cy="953135"/>
          </a:xfrm>
          <a:prstGeom prst="rect">
            <a:avLst/>
          </a:prstGeom>
          <a:noFill/>
        </p:spPr>
        <p:txBody>
          <a:bodyPr wrap="none" rtlCol="0">
            <a:spAutoFit/>
          </a:bodyPr>
          <a:p>
            <a:pPr algn="l"/>
            <a:r>
              <a:rPr lang="en-US">
                <a:latin typeface="Times New Roman" panose="02020603050405020304" charset="0"/>
                <a:cs typeface="Times New Roman" panose="02020603050405020304" charset="0"/>
              </a:rPr>
              <a:t>- Phân cụm K-Means cho thời gian nhanh nhất.</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David Bouldin của K-Means cho chất lượng phân cụm ổn định nhất.</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Mô hình CNN tốt nhất với độ chính xác là 71%.</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Giao diện đã đáp ứng các nhu cầu cơ bản của người dùng.</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grpSp>
        <p:nvGrpSpPr>
          <p:cNvPr id="188" name="Google Shape;188;p24"/>
          <p:cNvGrpSpPr/>
          <p:nvPr/>
        </p:nvGrpSpPr>
        <p:grpSpPr>
          <a:xfrm>
            <a:off x="8335010" y="483870"/>
            <a:ext cx="349250" cy="360045"/>
            <a:chOff x="3294650" y="3652450"/>
            <a:chExt cx="388350" cy="405450"/>
          </a:xfrm>
        </p:grpSpPr>
        <p:sp>
          <p:nvSpPr>
            <p:cNvPr id="189" name="Google Shape;189;p24"/>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 name="Google Shape;192;p24"/>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Text Box 2"/>
          <p:cNvSpPr txBox="1"/>
          <p:nvPr/>
        </p:nvSpPr>
        <p:spPr>
          <a:xfrm>
            <a:off x="596900" y="699770"/>
            <a:ext cx="7562850" cy="460375"/>
          </a:xfrm>
          <a:prstGeom prst="rect">
            <a:avLst/>
          </a:prstGeom>
          <a:noFill/>
        </p:spPr>
        <p:txBody>
          <a:bodyPr wrap="square" rtlCol="0">
            <a:spAutoFit/>
          </a:bodyPr>
          <a:p>
            <a:pPr algn="l"/>
            <a:r>
              <a:rPr lang="en-US" sz="2400" b="1">
                <a:latin typeface="Times New Roman" panose="02020603050405020304" charset="0"/>
                <a:cs typeface="Times New Roman" panose="02020603050405020304" charset="0"/>
              </a:rPr>
              <a:t>II. Hướng phát triển</a:t>
            </a:r>
            <a:endParaRPr lang="en-US" sz="2400" b="1">
              <a:latin typeface="Times New Roman" panose="02020603050405020304" charset="0"/>
              <a:cs typeface="Times New Roman" panose="02020603050405020304" charset="0"/>
            </a:endParaRPr>
          </a:p>
        </p:txBody>
      </p:sp>
      <p:sp>
        <p:nvSpPr>
          <p:cNvPr id="2" name="Text Box 1"/>
          <p:cNvSpPr txBox="1"/>
          <p:nvPr/>
        </p:nvSpPr>
        <p:spPr>
          <a:xfrm>
            <a:off x="899795" y="1664335"/>
            <a:ext cx="7293610" cy="1814830"/>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Trong thời gian tới, thứ nhất hiện tại độ chính xác còn chưa ổn định nên nhóm sẽ hướng tới cải thiện điều này đồng thời tăng kích thước của bộ dữ liệu. Tiếp đến, hiện tại trang web của dự án đang dừng lại ở việc trả ra ảnh kèm độ chính xác. Vì vậy nhóm chúng em dự định sẽ tích hợp mô hình vào một ứng dụng web tốt hơn, giao diện bắt mắt, thân thiện với người dùng để đáp ứng tốt hơn cho người dùng trong quá trình xác định bệnh tình. Việc xây dựng một ứng dụng web giúp cho việc truy cập và sử dụng mô hình trở nên dễ dàng hơn. Người dùng có thể tải lên hình ảnh của mình trên ứng dụng web và nhận kết quả chẩn đoán tự động một cách tiết kiệm thời gian.</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5"/>
          <p:cNvSpPr txBox="1"/>
          <p:nvPr>
            <p:ph type="ctrTitle"/>
          </p:nvPr>
        </p:nvSpPr>
        <p:spPr>
          <a:xfrm>
            <a:off x="751205" y="1851660"/>
            <a:ext cx="6142355" cy="11595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4800"/>
              <a:t>Tài liệu tham khảo</a:t>
            </a:r>
            <a:endParaRPr lang="en-US" altLang="en-GB" sz="4800"/>
          </a:p>
        </p:txBody>
      </p:sp>
      <p:sp>
        <p:nvSpPr>
          <p:cNvPr id="93" name="Google Shape;93;p15"/>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US" altLang="en-GB" sz="9600" b="1">
                <a:solidFill>
                  <a:schemeClr val="dk1"/>
                </a:solidFill>
                <a:latin typeface="Work Sans"/>
                <a:ea typeface="Work Sans"/>
                <a:cs typeface="Work Sans"/>
                <a:sym typeface="Work Sans"/>
              </a:rPr>
              <a:t>7</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5"/>
          <p:cNvSpPr txBox="1"/>
          <p:nvPr>
            <p:ph type="ctrTitle"/>
          </p:nvPr>
        </p:nvSpPr>
        <p:spPr>
          <a:xfrm>
            <a:off x="827405" y="1347470"/>
            <a:ext cx="7510780" cy="2379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1400" b="0">
                <a:latin typeface="Times New Roman" panose="02020603050405020304" charset="0"/>
                <a:cs typeface="Times New Roman" panose="02020603050405020304" charset="0"/>
              </a:rPr>
              <a:t>Hiện nay các bệnh ung thư nói chung cũng như bệnh ung thư trên khoang miệng nói </a:t>
            </a:r>
            <a:r>
              <a:rPr lang="en-US" altLang="en-GB" sz="1400" b="0">
                <a:latin typeface="Times New Roman" panose="02020603050405020304" charset="0"/>
                <a:cs typeface="Times New Roman" panose="02020603050405020304" charset="0"/>
              </a:rPr>
              <a:t>riêng đang là một vấn đề rất nghiêm trọng với tỉ lệ ngày càng cao trên toàn thế giới. Theo </a:t>
            </a:r>
            <a:r>
              <a:rPr lang="en-US" altLang="en-GB" sz="1400" b="0">
                <a:latin typeface="Times New Roman" panose="02020603050405020304" charset="0"/>
                <a:cs typeface="Times New Roman" panose="02020603050405020304" charset="0"/>
              </a:rPr>
              <a:t>ước tính trên thế giới, tỉ lệ ung thư khoang miệng khác nhau tuỳ theo khu vực địa lý. Ở Hoa </a:t>
            </a:r>
            <a:r>
              <a:rPr lang="en-US" altLang="en-GB" sz="1400" b="0">
                <a:latin typeface="Times New Roman" panose="02020603050405020304" charset="0"/>
                <a:cs typeface="Times New Roman" panose="02020603050405020304" charset="0"/>
              </a:rPr>
              <a:t>Kỳ, ung thư vùng đầu cổ chiếm 15% tổng số ung thư các loại với tỷ lệ mắc là 9,5 ca trên </a:t>
            </a:r>
            <a:r>
              <a:rPr lang="en-US" altLang="en-GB" sz="1400" b="0">
                <a:latin typeface="Times New Roman" panose="02020603050405020304" charset="0"/>
                <a:cs typeface="Times New Roman" panose="02020603050405020304" charset="0"/>
              </a:rPr>
              <a:t>100.000 dân. Trong đó, tỷ lệ các khối u ác tính vùng khoang miệng là 30% tổng số ung thư </a:t>
            </a:r>
            <a:r>
              <a:rPr lang="en-US" altLang="en-GB" sz="1400" b="0">
                <a:latin typeface="Times New Roman" panose="02020603050405020304" charset="0"/>
                <a:cs typeface="Times New Roman" panose="02020603050405020304" charset="0"/>
              </a:rPr>
              <a:t>đầu cổ và 5% tổng số các ung thư nói chung. Tính đến năm 2008, ung thư khoang miệng là </a:t>
            </a:r>
            <a:r>
              <a:rPr lang="en-US" altLang="en-GB" sz="1400" b="0">
                <a:latin typeface="Times New Roman" panose="02020603050405020304" charset="0"/>
                <a:cs typeface="Times New Roman" panose="02020603050405020304" charset="0"/>
              </a:rPr>
              <a:t>một trong mười ung thư nam giới phổ biến nhất Việt Nam.</a:t>
            </a:r>
            <a:br>
              <a:rPr lang="en-US" altLang="en-GB" sz="1400" b="0">
                <a:latin typeface="Times New Roman" panose="02020603050405020304" charset="0"/>
                <a:cs typeface="Times New Roman" panose="02020603050405020304" charset="0"/>
              </a:rPr>
            </a:br>
            <a:br>
              <a:rPr lang="en-US" altLang="en-GB" sz="1400" b="0">
                <a:latin typeface="Times New Roman" panose="02020603050405020304" charset="0"/>
                <a:cs typeface="Times New Roman" panose="02020603050405020304" charset="0"/>
              </a:rPr>
            </a:br>
            <a:r>
              <a:rPr lang="en-US" altLang="en-GB" sz="1400" b="0">
                <a:latin typeface="Times New Roman" panose="02020603050405020304" charset="0"/>
                <a:cs typeface="Times New Roman" panose="02020603050405020304" charset="0"/>
              </a:rPr>
              <a:t>Do đó, bài toán chúng em hướng đến vừa giúp tìm hiểu, nghiên cứu về ung thư khoang miệng, áp dụng các kỹ thuật phân cụm để khoanh vùng vị trí cần quan tâm, đồng thời xây dựng một mô hình, tạo dựng một trang web giúp chẩn đoán ung thư khoang miệng dựa trên các ảnh chụp thông thường. </a:t>
            </a:r>
            <a:endParaRPr lang="en-US" altLang="en-GB" sz="1400" b="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5" name="Google Shape;265;p29"/>
          <p:cNvSpPr txBox="1"/>
          <p:nvPr>
            <p:ph type="body" idx="1"/>
          </p:nvPr>
        </p:nvSpPr>
        <p:spPr>
          <a:xfrm>
            <a:off x="869315" y="897890"/>
            <a:ext cx="6642735" cy="327596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a:latin typeface="Times New Roman" panose="02020603050405020304" charset="0"/>
                <a:cs typeface="Times New Roman" panose="02020603050405020304" charset="0"/>
              </a:rPr>
              <a:t>[1] Jiawei Han, Micheline Kamber, Jian Pei (2012). Data Mining Concepts and</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Techniques, USA: Morgan Kaufmann.</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[2] Jérémie du Boisberranger, Joris Van den Bossche, Loïc Estève (2007). Scikit-learn</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Machine Learning in Python. Truy cập ngày 25/5/2023, từ https://scikit-learn.org/stable/</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[3] Pham Dinh Khanh, (2019). Khoa học dữ liệu. Truy cập ngày 25/5/2023, từ</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https://phamdinhkhanh.github.io/content</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[4] Sandeep Jain, (2018). Geeks for Geeks. Truy cập ngày 25/5/2023, từ</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https://www.geeksforgeeks.org/</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[5] Tiep Vu Huu, (2018). Machine Learning cơ bản. Truy cập từ ngày 25/5/2023, từ</a:t>
            </a:r>
            <a:endParaRPr>
              <a:latin typeface="Times New Roman" panose="02020603050405020304" charset="0"/>
              <a:cs typeface="Times New Roman" panose="02020603050405020304" charset="0"/>
            </a:endParaRPr>
          </a:p>
          <a:p>
            <a:pPr marL="0" lvl="0" indent="0" algn="l" rtl="0">
              <a:spcBef>
                <a:spcPts val="600"/>
              </a:spcBef>
              <a:spcAft>
                <a:spcPts val="0"/>
              </a:spcAft>
              <a:buNone/>
            </a:pPr>
            <a:r>
              <a:rPr>
                <a:latin typeface="Times New Roman" panose="02020603050405020304" charset="0"/>
                <a:cs typeface="Times New Roman" panose="02020603050405020304" charset="0"/>
              </a:rPr>
              <a:t>https://machinelearningcoban.com/</a:t>
            </a:r>
            <a:endParaRPr>
              <a:latin typeface="Times New Roman" panose="02020603050405020304" charset="0"/>
              <a:cs typeface="Times New Roman" panose="02020603050405020304" charset="0"/>
            </a:endParaRPr>
          </a:p>
        </p:txBody>
      </p:sp>
      <p:grpSp>
        <p:nvGrpSpPr>
          <p:cNvPr id="271" name="Google Shape;271;p29"/>
          <p:cNvGrpSpPr/>
          <p:nvPr/>
        </p:nvGrpSpPr>
        <p:grpSpPr>
          <a:xfrm>
            <a:off x="7261098" y="711638"/>
            <a:ext cx="1158551" cy="732293"/>
            <a:chOff x="3241525" y="3039450"/>
            <a:chExt cx="494600" cy="312625"/>
          </a:xfrm>
        </p:grpSpPr>
        <p:sp>
          <p:nvSpPr>
            <p:cNvPr id="272" name="Google Shape;272;p2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4" name="Google Shape;274;p2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grpSp>
        <p:nvGrpSpPr>
          <p:cNvPr id="163" name="Google Shape;163;p21"/>
          <p:cNvGrpSpPr/>
          <p:nvPr/>
        </p:nvGrpSpPr>
        <p:grpSpPr>
          <a:xfrm>
            <a:off x="7604244" y="711688"/>
            <a:ext cx="815570" cy="678894"/>
            <a:chOff x="1244325" y="314425"/>
            <a:chExt cx="444525" cy="370050"/>
          </a:xfrm>
        </p:grpSpPr>
        <p:sp>
          <p:nvSpPr>
            <p:cNvPr id="164" name="Google Shape;164;p21"/>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5" name="Google Shape;165;p21"/>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66" name="Google Shape;166;p21"/>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 name="Picture 2"/>
          <p:cNvPicPr>
            <a:picLocks noChangeAspect="1"/>
          </p:cNvPicPr>
          <p:nvPr/>
        </p:nvPicPr>
        <p:blipFill>
          <a:blip r:embed="rId1"/>
          <a:stretch>
            <a:fillRect/>
          </a:stretch>
        </p:blipFill>
        <p:spPr>
          <a:xfrm>
            <a:off x="389255" y="384175"/>
            <a:ext cx="8365490" cy="437515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683260" y="1131570"/>
            <a:ext cx="3067050" cy="924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5000"/>
              <a:t>Chương 1</a:t>
            </a:r>
            <a:endParaRPr lang="en-US" altLang="en-GB" sz="5000"/>
          </a:p>
        </p:txBody>
      </p:sp>
      <p:sp>
        <p:nvSpPr>
          <p:cNvPr id="367" name="Google Shape;367;p37"/>
          <p:cNvSpPr txBox="1"/>
          <p:nvPr>
            <p:ph type="subTitle" idx="1"/>
          </p:nvPr>
        </p:nvSpPr>
        <p:spPr>
          <a:xfrm>
            <a:off x="1115695" y="2499995"/>
            <a:ext cx="5721985" cy="1635125"/>
          </a:xfrm>
          <a:prstGeom prst="rect">
            <a:avLst/>
          </a:prstGeom>
        </p:spPr>
        <p:txBody>
          <a:bodyPr spcFirstLastPara="1" wrap="square" lIns="91425" tIns="91425" rIns="91425" bIns="91425" anchor="t" anchorCtr="0">
            <a:noAutofit/>
          </a:bodyPr>
          <a:lstStyle/>
          <a:p>
            <a:pPr marL="101600" lvl="0" indent="0" algn="l" rtl="0">
              <a:spcBef>
                <a:spcPts val="600"/>
              </a:spcBef>
              <a:spcAft>
                <a:spcPts val="0"/>
              </a:spcAft>
              <a:buSzPts val="2000"/>
            </a:pPr>
            <a:r>
              <a:rPr lang="en-US" altLang="en-GB" sz="4000" i="1">
                <a:latin typeface="Times New Roman" panose="02020603050405020304" charset="0"/>
                <a:cs typeface="Times New Roman" panose="02020603050405020304" charset="0"/>
                <a:sym typeface="+mn-ea"/>
              </a:rPr>
              <a:t>	Các hướng tiếp cận của bài toán phân cụm</a:t>
            </a:r>
            <a:endParaRPr lang="en-GB" sz="4000" i="1"/>
          </a:p>
        </p:txBody>
      </p:sp>
      <p:sp>
        <p:nvSpPr>
          <p:cNvPr id="368" name="Google Shape;368;p37"/>
          <p:cNvSpPr txBox="1"/>
          <p:nvPr/>
        </p:nvSpPr>
        <p:spPr>
          <a:xfrm>
            <a:off x="6219050" y="337750"/>
            <a:ext cx="22320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20204"/>
              <a:buNone/>
            </a:pPr>
            <a:r>
              <a:rPr lang="en-GB" sz="12000" b="1">
                <a:solidFill>
                  <a:schemeClr val="dk1"/>
                </a:solidFill>
                <a:latin typeface="Work Sans"/>
                <a:ea typeface="Work Sans"/>
                <a:cs typeface="Work Sans"/>
                <a:sym typeface="Work Sans"/>
              </a:rPr>
              <a:t>2</a:t>
            </a:r>
            <a:r>
              <a:rPr lang="en-GB" sz="9600" b="1">
                <a:solidFill>
                  <a:schemeClr val="dk1"/>
                </a:solidFill>
                <a:latin typeface="Work Sans"/>
                <a:ea typeface="Work Sans"/>
                <a:cs typeface="Work Sans"/>
                <a:sym typeface="Work Sans"/>
              </a:rPr>
              <a:t>.</a:t>
            </a:r>
            <a:endParaRPr sz="9600" b="1">
              <a:latin typeface="Work Sans"/>
              <a:ea typeface="Work Sans"/>
              <a:cs typeface="Work Sans"/>
              <a:sym typeface="Work Sans"/>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847725"/>
            <a:ext cx="5092065" cy="6261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 Phương pháp phân cụm phân cấp</a:t>
            </a:r>
            <a:endParaRPr lang="en-US" altLang="en-GB"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1"/>
          <a:stretch>
            <a:fillRect/>
          </a:stretch>
        </p:blipFill>
        <p:spPr>
          <a:xfrm>
            <a:off x="4764405" y="1708150"/>
            <a:ext cx="3741420" cy="2603500"/>
          </a:xfrm>
          <a:prstGeom prst="rect">
            <a:avLst/>
          </a:prstGeom>
        </p:spPr>
      </p:pic>
      <p:sp>
        <p:nvSpPr>
          <p:cNvPr id="3" name="Text Box 2"/>
          <p:cNvSpPr txBox="1"/>
          <p:nvPr/>
        </p:nvSpPr>
        <p:spPr>
          <a:xfrm>
            <a:off x="755650" y="1851660"/>
            <a:ext cx="4008755" cy="1814830"/>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 Cấu trúc phân cụm phân cấp xây dựng trên một hệ thống phân cấp cụm. Các cụm chứa các nút cụm con. Các cụm ngang hàng được phân chia thành các điểm cùng cụm cha.</a:t>
            </a:r>
            <a:endParaRPr lang="en-US">
              <a:latin typeface="Times New Roman" panose="02020603050405020304" charset="0"/>
              <a:cs typeface="Times New Roman" panose="02020603050405020304" charset="0"/>
            </a:endParaRPr>
          </a:p>
          <a:p>
            <a:pPr algn="l"/>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Phương pháp phân cụm được chia làm hai loại là phân cụm phân cấp hội tụ Bottom - Up và phân cụm phân cấp chia nhóm Top-Down.</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847725"/>
            <a:ext cx="5482590" cy="6261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 Phương pháp phân cụm phân hoạch</a:t>
            </a:r>
            <a:endParaRPr lang="en-US" altLang="en-GB"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1026160" y="1708150"/>
            <a:ext cx="6858635" cy="953135"/>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 Phân cụm phân hoạch phân chia dữ liệu thành các tập số. Kiểm tra tất cả các hệ thống</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tập hợp con có thể là tính toán không khả thi. Di chuyển lặp đi lặp lại các điểm trong cụm.</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Sau khi các cụm được xây dựng phương pháp phân cụm phân hoạch sẽ xem xét lại các cụm để cải thiện các cụm tốt hơn.</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19"/>
          <p:cNvSpPr txBox="1"/>
          <p:nvPr>
            <p:ph type="title"/>
          </p:nvPr>
        </p:nvSpPr>
        <p:spPr>
          <a:xfrm>
            <a:off x="869315" y="847725"/>
            <a:ext cx="6145530" cy="6261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latin typeface="Times New Roman" panose="02020603050405020304" charset="0"/>
                <a:cs typeface="Times New Roman" panose="02020603050405020304" charset="0"/>
              </a:rPr>
              <a:t>III. Phương pháp phân cụm dựa trên mật độ</a:t>
            </a:r>
            <a:endParaRPr lang="en-US" altLang="en-GB" sz="2400">
              <a:latin typeface="Times New Roman" panose="02020603050405020304" charset="0"/>
              <a:cs typeface="Times New Roman" panose="02020603050405020304" charset="0"/>
            </a:endParaRPr>
          </a:p>
        </p:txBody>
      </p:sp>
      <p:grpSp>
        <p:nvGrpSpPr>
          <p:cNvPr id="138" name="Google Shape;138;p19"/>
          <p:cNvGrpSpPr/>
          <p:nvPr/>
        </p:nvGrpSpPr>
        <p:grpSpPr>
          <a:xfrm>
            <a:off x="7884795" y="711835"/>
            <a:ext cx="534670" cy="4959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 name="Google Shape;142;p19"/>
          <p:cNvSpPr txBox="1"/>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1026160" y="1708150"/>
            <a:ext cx="6858635" cy="737235"/>
          </a:xfrm>
          <a:prstGeom prst="rect">
            <a:avLst/>
          </a:prstGeom>
          <a:noFill/>
        </p:spPr>
        <p:txBody>
          <a:bodyPr wrap="square" rtlCol="0">
            <a:spAutoFit/>
          </a:bodyPr>
          <a:p>
            <a:pPr algn="l"/>
            <a:r>
              <a:rPr lang="en-US">
                <a:latin typeface="Times New Roman" panose="02020603050405020304" charset="0"/>
                <a:cs typeface="Times New Roman" panose="02020603050405020304" charset="0"/>
              </a:rPr>
              <a:t>- Một cụm quy định như là một thành phần kết nối dày đặc, phát triển ở bất kỳ hướng nào mà</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mật độ cao nhất. Dựa trên các thuật toán mật độ có khả năng phát hiện các cụm với hình dạng</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bất kỳ điều này giúp loại bỏ các giá trị ngoại lai hoặc nhiễu.</a:t>
            </a:r>
            <a:endParaRPr lang="en-US">
              <a:latin typeface="Times New Roman" panose="02020603050405020304" charset="0"/>
              <a:cs typeface="Times New Roman" panose="02020603050405020304" charset="0"/>
            </a:endParaRPr>
          </a:p>
        </p:txBody>
      </p:sp>
    </p:spTree>
  </p:cSld>
  <p:clrMapOvr>
    <a:masterClrMapping/>
  </p:clrMapOvr>
  <p:transition>
    <p:fade thruBlk="1"/>
  </p:transition>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12567</Words>
  <Application>WPS Presentation</Application>
  <PresentationFormat/>
  <Paragraphs>399</Paragraphs>
  <Slides>51</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51</vt:i4>
      </vt:variant>
    </vt:vector>
  </HeadingPairs>
  <TitlesOfParts>
    <vt:vector size="71" baseType="lpstr">
      <vt:lpstr>Arial</vt:lpstr>
      <vt:lpstr>SimSun</vt:lpstr>
      <vt:lpstr>Wingdings</vt:lpstr>
      <vt:lpstr>Arial</vt:lpstr>
      <vt:lpstr>Work Sans</vt:lpstr>
      <vt:lpstr>Work Sans Light</vt:lpstr>
      <vt:lpstr>Franklin Gothic Demi</vt:lpstr>
      <vt:lpstr>Times New Roman</vt:lpstr>
      <vt:lpstr>Work Sans</vt:lpstr>
      <vt:lpstr>Microsoft YaHei</vt:lpstr>
      <vt:lpstr>Arial Unicode MS</vt:lpstr>
      <vt:lpstr>Wingdings</vt:lpstr>
      <vt:lpstr>Times New Roman</vt:lpstr>
      <vt:lpstr>Cambria Math</vt:lpstr>
      <vt:lpstr>MS Mincho</vt:lpstr>
      <vt:lpstr>Segoe Print</vt:lpstr>
      <vt:lpstr>Work Sans Medium</vt:lpstr>
      <vt:lpstr>Calibri</vt:lpstr>
      <vt:lpstr>Montserrat</vt:lpstr>
      <vt:lpstr>Jacquenetta template</vt:lpstr>
      <vt:lpstr>Chẩn đoán ung thư miệng</vt:lpstr>
      <vt:lpstr>Nhóm thực hiện</vt:lpstr>
      <vt:lpstr>Nội dung</vt:lpstr>
      <vt:lpstr>Đặt vấn đề</vt:lpstr>
      <vt:lpstr>Hiện nay các bệnh ung thư nói chung cũng như bệnh ung thư trên khoang miệng nói riêng đang là một vấn đề rất nghiêm trọng với tỉ lệ ngày càng cao trên toàn thế giới. Theo ước tính trên thế giới, tỉ lệ ung thư khoang miệng khác nhau tuỳ theo khu vực địa lý. Ở Hoa Kỳ, ung thư vùng đầu cổ chiếm 15% tổng số ung thư các loại với tỷ lệ mắc là 9,5 ca trên 100.000 dân. Trong đó, tỷ lệ các khối u ác tính vùng khoang miệng là 30% tổng số ung thư đầu cổ và 5% tổng số các ung thư nói chung. Tính đến năm 2008, ung thư khoang miệng là một trong mười ung thư nam giới phổ biến nhất Việt Nam. Do đó, bài toán chúng em hướng đến vừa giúp tìm hiểu, nghiên cứu về ung thư khoang miệng, áp dụng các kỹ thuật phân cụm để khoanh vùng vị trí cần quan tâm, đồng thời xây dựng một mô hình, tạo dựng một trang web giúp chẩn đoán ung thư khoang miệng dựa trên các ảnh chụp thông thường. Mong rằng dự án này có thể nhận được những góp ý từ thầy cô và mọi người để chúng em có thể hoàn thiện, đặc biệt có thể đưa vào thực tế giúp đỡ nền y học.</vt:lpstr>
      <vt:lpstr>Chương 1</vt:lpstr>
      <vt:lpstr>I. Phương pháp phân cụm phân cấp</vt:lpstr>
      <vt:lpstr>II. Phương pháp phân cụm phân hoạch</vt:lpstr>
      <vt:lpstr>III. Phương pháp phân cụm dựa trên mật độ</vt:lpstr>
      <vt:lpstr>IV. Phân cụm dữ liệu dựa trên lưới</vt:lpstr>
      <vt:lpstr>Chương 2</vt:lpstr>
      <vt:lpstr>I. Thuật toán phân cụm phân hoạch (Thuật toán K-means)</vt:lpstr>
      <vt:lpstr>PowerPoint 演示文稿</vt:lpstr>
      <vt:lpstr>II. Thuật toán phân cụm phân cấp (Thuật toán Hierachical)</vt:lpstr>
      <vt:lpstr>PowerPoint 演示文稿</vt:lpstr>
      <vt:lpstr>III. Thuật toán phân cụm dựa trên mật độ (Thuật toán DBSCAN)</vt:lpstr>
      <vt:lpstr>IV. Thuật toán phân cụm dựa trên lưới (Thuật toán Mean-Shift)) </vt:lpstr>
      <vt:lpstr>V. Đánh giá các phương pháp phân cụm  &lt;Davies-Bouldin&gt;</vt:lpstr>
      <vt:lpstr>Chương 3</vt:lpstr>
      <vt:lpstr>I. Cấu trúc mạng CNN</vt:lpstr>
      <vt:lpstr>1. Convolution 2D</vt:lpstr>
      <vt:lpstr>PowerPoint 演示文稿</vt:lpstr>
      <vt:lpstr>2. Activation Function</vt:lpstr>
      <vt:lpstr>PowerPoint 演示文稿</vt:lpstr>
      <vt:lpstr>3.  Pooling Layer</vt:lpstr>
      <vt:lpstr>4.  Dropout</vt:lpstr>
      <vt:lpstr>5.  Fully connected layer</vt:lpstr>
      <vt:lpstr>6.  Cách chọn tham số cho CNN</vt:lpstr>
      <vt:lpstr>II. Đại lượng đo độ chính xác của một mô hình</vt:lpstr>
      <vt:lpstr>PowerPoint 演示文稿</vt:lpstr>
      <vt:lpstr>Chương 4</vt:lpstr>
      <vt:lpstr>I. Mô tả dữ liệu sử dụng</vt:lpstr>
      <vt:lpstr>II. Xử lý bài toán</vt:lpstr>
      <vt:lpstr>III. Đánh giá kết quả phân cụm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Chương 5</vt:lpstr>
      <vt:lpstr>PowerPoint 演示文稿</vt:lpstr>
      <vt:lpstr>PowerPoint 演示文稿</vt:lpstr>
      <vt:lpstr>Tài liệu tham khảo</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Chẩn đoán ung thư miệng</dc:title>
  <dc:creator/>
  <cp:lastModifiedBy>dell</cp:lastModifiedBy>
  <cp:revision>24</cp:revision>
  <dcterms:created xsi:type="dcterms:W3CDTF">2023-05-23T18:05:00Z</dcterms:created>
  <dcterms:modified xsi:type="dcterms:W3CDTF">2023-05-25T04:08:14Z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0A471229CB57440EB2F721AC66125447</vt:lpwstr>
  </property>
  <property fmtid="{D5CDD505-2E9C-101B-9397-08002B2CF9AE}" pid="3" name="KSOProductBuildVer">
    <vt:lpwstr>1033-11.2.0.11219</vt:lpwstr>
  </property>
</Properties>
</file>